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9" r:id="rId2"/>
    <p:sldMasterId id="2147483697" r:id="rId3"/>
    <p:sldMasterId id="2147483685" r:id="rId4"/>
    <p:sldMasterId id="2147483672" r:id="rId5"/>
    <p:sldMasterId id="2147483660" r:id="rId6"/>
  </p:sldMasterIdLst>
  <p:notesMasterIdLst>
    <p:notesMasterId r:id="rId48"/>
  </p:notesMasterIdLst>
  <p:handoutMasterIdLst>
    <p:handoutMasterId r:id="rId49"/>
  </p:handoutMasterIdLst>
  <p:sldIdLst>
    <p:sldId id="275" r:id="rId7"/>
    <p:sldId id="344" r:id="rId8"/>
    <p:sldId id="346" r:id="rId9"/>
    <p:sldId id="396" r:id="rId10"/>
    <p:sldId id="394" r:id="rId11"/>
    <p:sldId id="347" r:id="rId12"/>
    <p:sldId id="348" r:id="rId13"/>
    <p:sldId id="398" r:id="rId14"/>
    <p:sldId id="390" r:id="rId15"/>
    <p:sldId id="391" r:id="rId16"/>
    <p:sldId id="401" r:id="rId17"/>
    <p:sldId id="402" r:id="rId18"/>
    <p:sldId id="403" r:id="rId19"/>
    <p:sldId id="404" r:id="rId20"/>
    <p:sldId id="420" r:id="rId21"/>
    <p:sldId id="349" r:id="rId22"/>
    <p:sldId id="393" r:id="rId23"/>
    <p:sldId id="392" r:id="rId24"/>
    <p:sldId id="421" r:id="rId25"/>
    <p:sldId id="422" r:id="rId26"/>
    <p:sldId id="409" r:id="rId27"/>
    <p:sldId id="357" r:id="rId28"/>
    <p:sldId id="411" r:id="rId29"/>
    <p:sldId id="408" r:id="rId30"/>
    <p:sldId id="414" r:id="rId31"/>
    <p:sldId id="410" r:id="rId32"/>
    <p:sldId id="424" r:id="rId33"/>
    <p:sldId id="425" r:id="rId34"/>
    <p:sldId id="412" r:id="rId35"/>
    <p:sldId id="419" r:id="rId36"/>
    <p:sldId id="362" r:id="rId37"/>
    <p:sldId id="406" r:id="rId38"/>
    <p:sldId id="361" r:id="rId39"/>
    <p:sldId id="399" r:id="rId40"/>
    <p:sldId id="363" r:id="rId41"/>
    <p:sldId id="364" r:id="rId42"/>
    <p:sldId id="405" r:id="rId43"/>
    <p:sldId id="360" r:id="rId44"/>
    <p:sldId id="376" r:id="rId45"/>
    <p:sldId id="417" r:id="rId46"/>
    <p:sldId id="350" r:id="rId47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E24696A7-2250-415F-A57E-C375B45D3C2E}">
          <p14:sldIdLst>
            <p14:sldId id="275"/>
          </p14:sldIdLst>
        </p14:section>
        <p14:section name="Section sans titre" id="{2B45AF96-A553-4E9B-8507-D764FC940B18}">
          <p14:sldIdLst>
            <p14:sldId id="344"/>
            <p14:sldId id="346"/>
            <p14:sldId id="396"/>
            <p14:sldId id="394"/>
            <p14:sldId id="347"/>
            <p14:sldId id="348"/>
            <p14:sldId id="398"/>
            <p14:sldId id="390"/>
            <p14:sldId id="391"/>
            <p14:sldId id="401"/>
            <p14:sldId id="402"/>
            <p14:sldId id="403"/>
            <p14:sldId id="404"/>
            <p14:sldId id="420"/>
            <p14:sldId id="349"/>
            <p14:sldId id="393"/>
            <p14:sldId id="392"/>
            <p14:sldId id="421"/>
            <p14:sldId id="422"/>
            <p14:sldId id="409"/>
            <p14:sldId id="357"/>
            <p14:sldId id="411"/>
            <p14:sldId id="408"/>
            <p14:sldId id="414"/>
            <p14:sldId id="410"/>
            <p14:sldId id="424"/>
            <p14:sldId id="425"/>
            <p14:sldId id="412"/>
            <p14:sldId id="419"/>
            <p14:sldId id="362"/>
            <p14:sldId id="406"/>
            <p14:sldId id="361"/>
            <p14:sldId id="399"/>
            <p14:sldId id="363"/>
            <p14:sldId id="364"/>
            <p14:sldId id="405"/>
            <p14:sldId id="360"/>
            <p14:sldId id="376"/>
            <p14:sldId id="417"/>
            <p14:sldId id="35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34" autoAdjust="0"/>
    <p:restoredTop sz="86047" autoAdjust="0"/>
  </p:normalViewPr>
  <p:slideViewPr>
    <p:cSldViewPr snapToGrid="0">
      <p:cViewPr varScale="1">
        <p:scale>
          <a:sx n="72" d="100"/>
          <a:sy n="72" d="100"/>
        </p:scale>
        <p:origin x="432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232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-2892" y="-102"/>
      </p:cViewPr>
      <p:guideLst>
        <p:guide orient="horz" pos="2909"/>
        <p:guide pos="218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F401068E-E200-4E9B-B296-1C0CAE3C9C50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1661534B-0B51-4F0E-A84C-D64193975409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0063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5504" y="0"/>
            <a:ext cx="1044572" cy="888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21172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lIns="92492" tIns="46246" rIns="92492" bIns="46246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9941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lIns="92492" tIns="46246" rIns="92492" bIns="46246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0143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lIns="92492" tIns="46246" rIns="92492" bIns="46246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2189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lIns="92492" tIns="46246" rIns="92492" bIns="46246"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6710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18063-CC2D-4CA1-B722-4963DC50701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9419-B592-4361-B0BE-CC5E8670DE75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825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270933" y="6356350"/>
            <a:ext cx="11641667" cy="365125"/>
          </a:xfrm>
        </p:spPr>
        <p:txBody>
          <a:bodyPr/>
          <a:lstStyle/>
          <a:p>
            <a:fld id="{33218063-CC2D-4CA1-B722-4963DC50701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7" name="AutoShape 2" descr="Résultat de recherche d'images pour &quot;menfop djibouti&quot;"/>
          <p:cNvSpPr>
            <a:spLocks noChangeAspect="1" noChangeArrowheads="1"/>
          </p:cNvSpPr>
          <p:nvPr userDrawn="1"/>
        </p:nvSpPr>
        <p:spPr bwMode="auto">
          <a:xfrm>
            <a:off x="155575" y="251355"/>
            <a:ext cx="2274358" cy="227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1137" name="Picture 1" descr="C:\Users\user\Desktop\Maths Lycée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06100" y="0"/>
            <a:ext cx="1485900" cy="16868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2329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18063-CC2D-4CA1-B722-4963DC50701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9419-B592-4361-B0BE-CC5E8670DE75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948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18063-CC2D-4CA1-B722-4963DC50701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9419-B592-4361-B0BE-CC5E8670DE75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41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18063-CC2D-4CA1-B722-4963DC50701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9419-B592-4361-B0BE-CC5E8670DE75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405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18063-CC2D-4CA1-B722-4963DC50701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9419-B592-4361-B0BE-CC5E8670DE75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747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18063-CC2D-4CA1-B722-4963DC50701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9419-B592-4361-B0BE-CC5E8670DE75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532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18063-CC2D-4CA1-B722-4963DC50701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9419-B592-4361-B0BE-CC5E8670DE75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074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18063-CC2D-4CA1-B722-4963DC50701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9419-B592-4361-B0BE-CC5E8670DE75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119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18063-CC2D-4CA1-B722-4963DC50701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9419-B592-4361-B0BE-CC5E8670DE75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8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18063-CC2D-4CA1-B722-4963DC50701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9419-B592-4361-B0BE-CC5E8670DE75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64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18063-CC2D-4CA1-B722-4963DC50701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9419-B592-4361-B0BE-CC5E8670DE75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885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18063-CC2D-4CA1-B722-4963DC50701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99419-B592-4361-B0BE-CC5E8670DE75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806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50D4-CC16-4150-B7FA-ED708F116764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9DF5-50A0-4B09-8995-4D1AAD10F3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8990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50D4-CC16-4150-B7FA-ED708F116764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9DF5-50A0-4B09-8995-4D1AAD10F3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618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50D4-CC16-4150-B7FA-ED708F116764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9DF5-50A0-4B09-8995-4D1AAD10F3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664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50D4-CC16-4150-B7FA-ED708F116764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9DF5-50A0-4B09-8995-4D1AAD10F3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650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50D4-CC16-4150-B7FA-ED708F116764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9DF5-50A0-4B09-8995-4D1AAD10F3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5818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50D4-CC16-4150-B7FA-ED708F116764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9DF5-50A0-4B09-8995-4D1AAD10F3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5373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50D4-CC16-4150-B7FA-ED708F116764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9DF5-50A0-4B09-8995-4D1AAD10F3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5119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50D4-CC16-4150-B7FA-ED708F116764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9DF5-50A0-4B09-8995-4D1AAD10F3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6487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50D4-CC16-4150-B7FA-ED708F116764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9DF5-50A0-4B09-8995-4D1AAD10F3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7542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50D4-CC16-4150-B7FA-ED708F116764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9DF5-50A0-4B09-8995-4D1AAD10F3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3508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B50D4-CC16-4150-B7FA-ED708F116764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B9DF5-50A0-4B09-8995-4D1AAD10F3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076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D366-050B-4E94-AA46-3933E9B2E6B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F0E8B-FA30-4829-B18D-0C5480E9AD73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5975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D366-050B-4E94-AA46-3933E9B2E6B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F0E8B-FA30-4829-B18D-0C5480E9AD73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1071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D366-050B-4E94-AA46-3933E9B2E6B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F0E8B-FA30-4829-B18D-0C5480E9AD73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6620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D366-050B-4E94-AA46-3933E9B2E6B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F0E8B-FA30-4829-B18D-0C5480E9AD73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5503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D366-050B-4E94-AA46-3933E9B2E6B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F0E8B-FA30-4829-B18D-0C5480E9AD73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745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D366-050B-4E94-AA46-3933E9B2E6B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F0E8B-FA30-4829-B18D-0C5480E9AD73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5597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D366-050B-4E94-AA46-3933E9B2E6B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F0E8B-FA30-4829-B18D-0C5480E9AD73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1030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D366-050B-4E94-AA46-3933E9B2E6B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F0E8B-FA30-4829-B18D-0C5480E9AD73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8529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D366-050B-4E94-AA46-3933E9B2E6B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F0E8B-FA30-4829-B18D-0C5480E9AD73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094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D366-050B-4E94-AA46-3933E9B2E6B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F0E8B-FA30-4829-B18D-0C5480E9AD73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0125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D366-050B-4E94-AA46-3933E9B2E6B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BF0E8B-FA30-4829-B18D-0C5480E9AD73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6847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A3E7-5140-4357-8DD3-1A277946639D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5947-A4BA-4ECF-8377-7FC7CCF21E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3641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A3E7-5140-4357-8DD3-1A277946639D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5947-A4BA-4ECF-8377-7FC7CCF21E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410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A3E7-5140-4357-8DD3-1A277946639D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5947-A4BA-4ECF-8377-7FC7CCF21E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427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A3E7-5140-4357-8DD3-1A277946639D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5947-A4BA-4ECF-8377-7FC7CCF21E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79423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A3E7-5140-4357-8DD3-1A277946639D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5947-A4BA-4ECF-8377-7FC7CCF21E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8534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A3E7-5140-4357-8DD3-1A277946639D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5947-A4BA-4ECF-8377-7FC7CCF21E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9964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A3E7-5140-4357-8DD3-1A277946639D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5947-A4BA-4ECF-8377-7FC7CCF21E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871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A3E7-5140-4357-8DD3-1A277946639D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5947-A4BA-4ECF-8377-7FC7CCF21E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904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A3E7-5140-4357-8DD3-1A277946639D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5947-A4BA-4ECF-8377-7FC7CCF21E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3553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A3E7-5140-4357-8DD3-1A277946639D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5947-A4BA-4ECF-8377-7FC7CCF21E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4442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BA3E7-5140-4357-8DD3-1A277946639D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5947-A4BA-4ECF-8377-7FC7CCF21E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342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62F5-5D08-41AB-A17F-33FA592ED3C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75AC7-A365-43CC-BFF0-8AA7324C2BEE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124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62F5-5D08-41AB-A17F-33FA592ED3C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75AC7-A365-43CC-BFF0-8AA7324C2BEE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4791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62F5-5D08-41AB-A17F-33FA592ED3C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75AC7-A365-43CC-BFF0-8AA7324C2BEE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507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62F5-5D08-41AB-A17F-33FA592ED3C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75AC7-A365-43CC-BFF0-8AA7324C2BEE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4609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62F5-5D08-41AB-A17F-33FA592ED3C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75AC7-A365-43CC-BFF0-8AA7324C2BEE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892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62F5-5D08-41AB-A17F-33FA592ED3C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75AC7-A365-43CC-BFF0-8AA7324C2BEE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931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62F5-5D08-41AB-A17F-33FA592ED3C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75AC7-A365-43CC-BFF0-8AA7324C2BEE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792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62F5-5D08-41AB-A17F-33FA592ED3C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75AC7-A365-43CC-BFF0-8AA7324C2BEE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10515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62F5-5D08-41AB-A17F-33FA592ED3C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75AC7-A365-43CC-BFF0-8AA7324C2BEE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5721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62F5-5D08-41AB-A17F-33FA592ED3C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75AC7-A365-43CC-BFF0-8AA7324C2BEE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45193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962F5-5D08-41AB-A17F-33FA592ED3C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475AC7-A365-43CC-BFF0-8AA7324C2BEE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96097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7A2C-AB43-4980-B4DB-26B22419B9AC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2DE0-F6A6-4216-B7D5-5FC8C6BE5AF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631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7A2C-AB43-4980-B4DB-26B22419B9AC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2DE0-F6A6-4216-B7D5-5FC8C6BE5AF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205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7A2C-AB43-4980-B4DB-26B22419B9AC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2DE0-F6A6-4216-B7D5-5FC8C6BE5AF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34973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7A2C-AB43-4980-B4DB-26B22419B9AC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2DE0-F6A6-4216-B7D5-5FC8C6BE5AF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42031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7A2C-AB43-4980-B4DB-26B22419B9AC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2DE0-F6A6-4216-B7D5-5FC8C6BE5AF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65403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7A2C-AB43-4980-B4DB-26B22419B9AC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2DE0-F6A6-4216-B7D5-5FC8C6BE5AF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5480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7A2C-AB43-4980-B4DB-26B22419B9AC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2DE0-F6A6-4216-B7D5-5FC8C6BE5AF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82684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7A2C-AB43-4980-B4DB-26B22419B9AC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2DE0-F6A6-4216-B7D5-5FC8C6BE5AF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50909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7A2C-AB43-4980-B4DB-26B22419B9AC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2DE0-F6A6-4216-B7D5-5FC8C6BE5AF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51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7A2C-AB43-4980-B4DB-26B22419B9AC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2DE0-F6A6-4216-B7D5-5FC8C6BE5AF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670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D7A2C-AB43-4980-B4DB-26B22419B9AC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32DE0-F6A6-4216-B7D5-5FC8C6BE5AF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874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18063-CC2D-4CA1-B722-4963DC50701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99419-B592-4361-B0BE-CC5E8670DE75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7" name="AutoShape 2" descr="Résultat de recherche d'images pour &quot;menfop djibouti&quot;"/>
          <p:cNvSpPr>
            <a:spLocks noChangeAspect="1" noChangeArrowheads="1"/>
          </p:cNvSpPr>
          <p:nvPr/>
        </p:nvSpPr>
        <p:spPr bwMode="auto">
          <a:xfrm>
            <a:off x="155575" y="-2332038"/>
            <a:ext cx="4857750" cy="485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000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84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72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B50D4-CC16-4150-B7FA-ED708F116764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B9DF5-50A0-4B09-8995-4D1AAD10F3B8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416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D366-050B-4E94-AA46-3933E9B2E6BE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BF0E8B-FA30-4829-B18D-0C5480E9AD73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896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BA3E7-5140-4357-8DD3-1A277946639D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B55947-A4BA-4ECF-8377-7FC7CCF21E64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298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962F5-5D08-41AB-A17F-33FA592ED3C6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75AC7-A365-43CC-BFF0-8AA7324C2BEE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029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D7A2C-AB43-4980-B4DB-26B22419B9AC}" type="datetimeFigureOut">
              <a:rPr lang="en-US" smtClean="0"/>
              <a:pPr/>
              <a:t>6/3/2022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32DE0-F6A6-4216-B7D5-5FC8C6BE5AF0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72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742121" cy="6842004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5007936" y="2615609"/>
            <a:ext cx="69111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 smtClean="0"/>
              <a:t>Évaluer les mathématiques au baccalauréat</a:t>
            </a:r>
          </a:p>
          <a:p>
            <a:pPr algn="ctr"/>
            <a:r>
              <a:rPr lang="fr-FR" sz="4800" dirty="0" smtClean="0"/>
              <a:t>avec  des ordinateurs </a:t>
            </a:r>
            <a:endParaRPr lang="fr-FR" sz="4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610" y="179295"/>
            <a:ext cx="5424428" cy="1702668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231219" y="5922335"/>
            <a:ext cx="6762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3600" dirty="0" smtClean="0"/>
              <a:t>Djibouti 3 juin 2022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43438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105247" y="297712"/>
            <a:ext cx="640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/>
              <a:t>République </a:t>
            </a:r>
            <a:r>
              <a:rPr lang="fr-FR" sz="4400" dirty="0"/>
              <a:t>de Djibouti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95696" y="1605516"/>
            <a:ext cx="77405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Superficie  : 23 200 km²</a:t>
            </a:r>
          </a:p>
          <a:p>
            <a:r>
              <a:rPr lang="fr-FR" sz="3600" dirty="0" smtClean="0"/>
              <a:t>Population : 1 million</a:t>
            </a:r>
          </a:p>
          <a:p>
            <a:r>
              <a:rPr lang="fr-FR" sz="3600" dirty="0" smtClean="0"/>
              <a:t>Indépendance 1977 </a:t>
            </a:r>
          </a:p>
          <a:p>
            <a:endParaRPr lang="fr-FR" sz="3600" dirty="0" smtClean="0"/>
          </a:p>
          <a:p>
            <a:endParaRPr lang="fr-FR" sz="3600" b="1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fr-FR" sz="3600" b="1" dirty="0" smtClean="0"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fr-FR" sz="3600" b="1" baseline="30000" dirty="0" smtClean="0">
                <a:ea typeface="Calibri" panose="020F0502020204030204" pitchFamily="34" charset="0"/>
                <a:cs typeface="Arial" panose="020B0604020202020204" pitchFamily="34" charset="0"/>
              </a:rPr>
              <a:t>er</a:t>
            </a:r>
            <a:r>
              <a:rPr lang="fr-FR" sz="3600" b="1" dirty="0" smtClean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3600" b="1" dirty="0">
                <a:ea typeface="Calibri" panose="020F0502020204030204" pitchFamily="34" charset="0"/>
                <a:cs typeface="Arial" panose="020B0604020202020204" pitchFamily="34" charset="0"/>
              </a:rPr>
              <a:t>BAC </a:t>
            </a:r>
            <a:r>
              <a:rPr lang="fr-FR" sz="3600" b="1" dirty="0" smtClean="0">
                <a:ea typeface="Calibri" panose="020F0502020204030204" pitchFamily="34" charset="0"/>
                <a:cs typeface="Arial" panose="020B0604020202020204" pitchFamily="34" charset="0"/>
              </a:rPr>
              <a:t>général djiboutien </a:t>
            </a:r>
            <a:r>
              <a:rPr lang="fr-FR" sz="3600" b="1" dirty="0">
                <a:ea typeface="Calibri" panose="020F0502020204030204" pitchFamily="34" charset="0"/>
                <a:cs typeface="Arial" panose="020B0604020202020204" pitchFamily="34" charset="0"/>
              </a:rPr>
              <a:t>en </a:t>
            </a:r>
            <a:r>
              <a:rPr lang="fr-FR" sz="3600" b="1" dirty="0" smtClean="0">
                <a:ea typeface="Calibri" panose="020F0502020204030204" pitchFamily="34" charset="0"/>
                <a:cs typeface="Arial" panose="020B0604020202020204" pitchFamily="34" charset="0"/>
              </a:rPr>
              <a:t>2016 </a:t>
            </a:r>
          </a:p>
          <a:p>
            <a:r>
              <a:rPr lang="fr-FR" sz="3600" b="1" dirty="0" smtClean="0"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fr-FR" sz="3600" b="1" baseline="30000" dirty="0" smtClean="0">
                <a:ea typeface="Calibri" panose="020F0502020204030204" pitchFamily="34" charset="0"/>
                <a:cs typeface="Arial" panose="020B0604020202020204" pitchFamily="34" charset="0"/>
              </a:rPr>
              <a:t>er</a:t>
            </a:r>
            <a:r>
              <a:rPr lang="fr-FR" sz="3600" b="1" dirty="0" smtClean="0">
                <a:ea typeface="Calibri" panose="020F0502020204030204" pitchFamily="34" charset="0"/>
                <a:cs typeface="Arial" panose="020B0604020202020204" pitchFamily="34" charset="0"/>
              </a:rPr>
              <a:t> BAC Pro en 3 ans djiboutien en 2019</a:t>
            </a:r>
          </a:p>
        </p:txBody>
      </p:sp>
      <p:pic>
        <p:nvPicPr>
          <p:cNvPr id="4" name="Image 3" descr="C:\Users\hp\Pictures\corne d'afrique2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8"/>
          <a:stretch/>
        </p:blipFill>
        <p:spPr bwMode="auto">
          <a:xfrm>
            <a:off x="7708604" y="1913860"/>
            <a:ext cx="4483395" cy="4944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393" y="135047"/>
            <a:ext cx="2436961" cy="162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13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72140" y="1754372"/>
            <a:ext cx="1181986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Les exercices en lien avec les TICE sont très peu traités en classe par les enseignants à cause :</a:t>
            </a:r>
          </a:p>
          <a:p>
            <a:pPr marL="571500" indent="-571500">
              <a:buFontTx/>
              <a:buChar char="-"/>
            </a:pPr>
            <a:endParaRPr lang="fr-FR" sz="2800" dirty="0" smtClean="0"/>
          </a:p>
          <a:p>
            <a:pPr marL="1028700" lvl="1" indent="-571500">
              <a:buFontTx/>
              <a:buChar char="-"/>
            </a:pPr>
            <a:r>
              <a:rPr lang="fr-FR" sz="2800" dirty="0" smtClean="0"/>
              <a:t>du manque d’assurance des enseignants face aux TICE</a:t>
            </a:r>
          </a:p>
          <a:p>
            <a:pPr marL="1028700" lvl="1" indent="-571500">
              <a:buFontTx/>
              <a:buChar char="-"/>
            </a:pPr>
            <a:r>
              <a:rPr lang="fr-FR" sz="2800" dirty="0" smtClean="0"/>
              <a:t>de l’insuffisance d’équipements informatiques dans les lycées</a:t>
            </a:r>
          </a:p>
          <a:p>
            <a:pPr marL="1028700" lvl="1" indent="-571500">
              <a:buFontTx/>
              <a:buChar char="-"/>
            </a:pPr>
            <a:r>
              <a:rPr lang="fr-FR" sz="2800" dirty="0" smtClean="0"/>
              <a:t>du manque d’accès des professeurs de maths aux salles informatiques.</a:t>
            </a:r>
          </a:p>
          <a:p>
            <a:pPr marL="1028700" lvl="1" indent="-571500">
              <a:buFontTx/>
              <a:buChar char="-"/>
            </a:pPr>
            <a:r>
              <a:rPr lang="fr-FR" sz="2800" dirty="0" smtClean="0"/>
              <a:t>du faible poids, au BAC, des questions liées au TICE. </a:t>
            </a:r>
          </a:p>
          <a:p>
            <a:pPr marL="1028700" lvl="1" indent="-571500">
              <a:buFontTx/>
              <a:buChar char="-"/>
            </a:pPr>
            <a:r>
              <a:rPr lang="fr-FR" sz="2800" dirty="0" smtClean="0"/>
              <a:t>du manque de séances prescriptives de TP.</a:t>
            </a:r>
          </a:p>
          <a:p>
            <a:pPr marL="1028700" lvl="1" indent="-571500">
              <a:buFontTx/>
              <a:buChar char="-"/>
            </a:pPr>
            <a:r>
              <a:rPr lang="fr-FR" sz="2800" dirty="0" smtClean="0"/>
              <a:t>du ratio calculatrice graphique/élève très faible.</a:t>
            </a:r>
            <a:endParaRPr lang="fr-FR" sz="2800" dirty="0"/>
          </a:p>
        </p:txBody>
      </p:sp>
      <p:sp>
        <p:nvSpPr>
          <p:cNvPr id="4" name="ZoneTexte 3"/>
          <p:cNvSpPr txBox="1"/>
          <p:nvPr/>
        </p:nvSpPr>
        <p:spPr>
          <a:xfrm>
            <a:off x="3285459" y="405985"/>
            <a:ext cx="5029200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400"/>
            </a:lvl1pPr>
          </a:lstStyle>
          <a:p>
            <a:r>
              <a:rPr lang="fr-FR" dirty="0" smtClean="0"/>
              <a:t>État de lieux en 2010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483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18011" y="1790876"/>
            <a:ext cx="57947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/>
              <a:t>Limites de la calculatrice </a:t>
            </a:r>
            <a:endParaRPr lang="fr-FR" sz="4400" dirty="0"/>
          </a:p>
        </p:txBody>
      </p:sp>
      <p:sp>
        <p:nvSpPr>
          <p:cNvPr id="3" name="ZoneTexte 2"/>
          <p:cNvSpPr txBox="1"/>
          <p:nvPr/>
        </p:nvSpPr>
        <p:spPr>
          <a:xfrm>
            <a:off x="518011" y="2823592"/>
            <a:ext cx="57947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Taille des listes de données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Calcul formel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Programmation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Simulation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Géométrie dynamique,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 smtClean="0"/>
              <a:t>…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286297" y="2823592"/>
            <a:ext cx="25726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À Djibouti :</a:t>
            </a:r>
          </a:p>
          <a:p>
            <a:r>
              <a:rPr lang="fr-FR" sz="3600" dirty="0" smtClean="0"/>
              <a:t> 100 </a:t>
            </a:r>
            <a:r>
              <a:rPr lang="fr-FR" sz="3600" dirty="0"/>
              <a:t>euros </a:t>
            </a:r>
          </a:p>
        </p:txBody>
      </p:sp>
      <p:pic>
        <p:nvPicPr>
          <p:cNvPr id="5" name="Picture 2" descr="fx-9860GII SD / fx-9860GI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327"/>
          <a:stretch/>
        </p:blipFill>
        <p:spPr bwMode="auto">
          <a:xfrm>
            <a:off x="10139546" y="2520426"/>
            <a:ext cx="1471208" cy="300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6593307" y="1750985"/>
            <a:ext cx="55348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 smtClean="0"/>
              <a:t>Prix de la calculatrice </a:t>
            </a:r>
            <a:endParaRPr lang="fr-FR" sz="4400" dirty="0"/>
          </a:p>
        </p:txBody>
      </p:sp>
      <p:sp>
        <p:nvSpPr>
          <p:cNvPr id="8" name="ZoneTexte 7"/>
          <p:cNvSpPr txBox="1"/>
          <p:nvPr/>
        </p:nvSpPr>
        <p:spPr>
          <a:xfrm>
            <a:off x="3285459" y="405985"/>
            <a:ext cx="5029200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400"/>
            </a:lvl1pPr>
          </a:lstStyle>
          <a:p>
            <a:r>
              <a:rPr lang="fr-FR" dirty="0"/>
              <a:t>État de lieux en 2010</a:t>
            </a:r>
          </a:p>
        </p:txBody>
      </p:sp>
    </p:spTree>
    <p:extLst>
      <p:ext uri="{BB962C8B-B14F-4D97-AF65-F5344CB8AC3E}">
        <p14:creationId xmlns:p14="http://schemas.microsoft.com/office/powerpoint/2010/main" val="215383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46566" y="1881962"/>
            <a:ext cx="110578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3600" dirty="0" smtClean="0"/>
              <a:t> Les questions liées au TICE dans les épreuves écrites du BAC étaient très peu réussi par les élèves.</a:t>
            </a:r>
          </a:p>
          <a:p>
            <a:endParaRPr lang="fr-FR" sz="36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3600" dirty="0" smtClean="0"/>
              <a:t> </a:t>
            </a:r>
            <a:r>
              <a:rPr lang="fr-FR" sz="3600" dirty="0" smtClean="0"/>
              <a:t>Désaffection des mathématiques par les élèves dans certaines séries du BAC générale et en BAC pro. </a:t>
            </a:r>
          </a:p>
          <a:p>
            <a:endParaRPr lang="fr-FR" sz="36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3600" dirty="0" smtClean="0"/>
              <a:t>Déception </a:t>
            </a:r>
            <a:r>
              <a:rPr lang="fr-FR" sz="3600" dirty="0" smtClean="0"/>
              <a:t>après l’abondant en France </a:t>
            </a:r>
            <a:r>
              <a:rPr lang="fr-FR" sz="3600" dirty="0"/>
              <a:t>du projet de TP de maths au BAC S en 2009. </a:t>
            </a:r>
            <a:endParaRPr lang="fr-FR" sz="3600" dirty="0" smtClean="0"/>
          </a:p>
        </p:txBody>
      </p:sp>
      <p:sp>
        <p:nvSpPr>
          <p:cNvPr id="5" name="ZoneTexte 4"/>
          <p:cNvSpPr txBox="1"/>
          <p:nvPr/>
        </p:nvSpPr>
        <p:spPr>
          <a:xfrm>
            <a:off x="3285459" y="405985"/>
            <a:ext cx="5029200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400"/>
            </a:lvl1pPr>
          </a:lstStyle>
          <a:p>
            <a:r>
              <a:rPr lang="fr-FR" dirty="0" smtClean="0"/>
              <a:t>État de lieux en 2010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264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72140" y="2009553"/>
            <a:ext cx="1181986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Des frustrations </a:t>
            </a:r>
            <a:r>
              <a:rPr lang="fr-FR" sz="3600" dirty="0"/>
              <a:t>par rapport </a:t>
            </a:r>
            <a:r>
              <a:rPr lang="fr-FR" sz="3600" dirty="0" smtClean="0"/>
              <a:t>aux questions TICE au BAC</a:t>
            </a:r>
          </a:p>
          <a:p>
            <a:endParaRPr lang="fr-FR" sz="3600" dirty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Questions relatifs à Excel à partir d’une capture d’écran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Algorithme avec des boucles limités de 1 à 4 itérations. 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Questions en statistiques sur des données réduites 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Analyse sur des simulations données.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285459" y="405985"/>
            <a:ext cx="5029200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400"/>
            </a:lvl1pPr>
          </a:lstStyle>
          <a:p>
            <a:r>
              <a:rPr lang="fr-FR" dirty="0"/>
              <a:t>État de lieux en 2010</a:t>
            </a:r>
          </a:p>
        </p:txBody>
      </p:sp>
    </p:spTree>
    <p:extLst>
      <p:ext uri="{BB962C8B-B14F-4D97-AF65-F5344CB8AC3E}">
        <p14:creationId xmlns:p14="http://schemas.microsoft.com/office/powerpoint/2010/main" val="181568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81154" y="400140"/>
            <a:ext cx="51248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/>
              <a:t>Le point de départ </a:t>
            </a:r>
            <a:endParaRPr lang="fr-FR" sz="4400" dirty="0"/>
          </a:p>
        </p:txBody>
      </p:sp>
      <p:sp>
        <p:nvSpPr>
          <p:cNvPr id="3" name="ZoneTexte 2"/>
          <p:cNvSpPr txBox="1"/>
          <p:nvPr/>
        </p:nvSpPr>
        <p:spPr>
          <a:xfrm>
            <a:off x="244548" y="1998921"/>
            <a:ext cx="109834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Le désarrimage de l’enseignement du secondaire et du baccalauréat est lancé en 2010.</a:t>
            </a:r>
          </a:p>
          <a:p>
            <a:endParaRPr lang="fr-FR" sz="3600" dirty="0" smtClean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fr-FR" sz="3600" dirty="0" smtClean="0"/>
              <a:t>programmes du secondaire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fr-FR" sz="3600" dirty="0" smtClean="0"/>
              <a:t>manuels </a:t>
            </a:r>
            <a:r>
              <a:rPr lang="fr-FR" sz="3600" dirty="0"/>
              <a:t>du secondaire</a:t>
            </a:r>
            <a:endParaRPr lang="fr-FR" sz="3600" dirty="0" smtClean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fr-FR" sz="3600" dirty="0" smtClean="0"/>
              <a:t>BAC djiboutien </a:t>
            </a:r>
          </a:p>
          <a:p>
            <a:endParaRPr lang="fr-FR" sz="3600" dirty="0"/>
          </a:p>
        </p:txBody>
      </p:sp>
      <p:sp>
        <p:nvSpPr>
          <p:cNvPr id="6" name="ZoneTexte 5"/>
          <p:cNvSpPr txBox="1"/>
          <p:nvPr/>
        </p:nvSpPr>
        <p:spPr>
          <a:xfrm>
            <a:off x="6847367" y="3938281"/>
            <a:ext cx="52737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/>
              <a:t>Formation des </a:t>
            </a:r>
            <a:r>
              <a:rPr lang="fr-FR" sz="3600" dirty="0" smtClean="0"/>
              <a:t>professeurs</a:t>
            </a:r>
          </a:p>
          <a:p>
            <a:r>
              <a:rPr lang="fr-FR" sz="3600" dirty="0" smtClean="0"/>
              <a:t>Équipements des lycées</a:t>
            </a:r>
            <a:endParaRPr lang="fr-FR" sz="3600" dirty="0"/>
          </a:p>
          <a:p>
            <a:endParaRPr lang="fr-FR" dirty="0"/>
          </a:p>
        </p:txBody>
      </p:sp>
      <p:sp>
        <p:nvSpPr>
          <p:cNvPr id="7" name="Accolade fermante 6"/>
          <p:cNvSpPr/>
          <p:nvPr/>
        </p:nvSpPr>
        <p:spPr>
          <a:xfrm>
            <a:off x="5943600" y="3657600"/>
            <a:ext cx="510364" cy="1818167"/>
          </a:xfrm>
          <a:prstGeom prst="rightBrace">
            <a:avLst>
              <a:gd name="adj1" fmla="val 28572"/>
              <a:gd name="adj2" fmla="val 48742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944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93173" y="2315380"/>
            <a:ext cx="11892237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3600" dirty="0" smtClean="0"/>
              <a:t> À l’écrit du BAC L</a:t>
            </a:r>
          </a:p>
          <a:p>
            <a:endParaRPr lang="fr-FR" sz="16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3600" dirty="0"/>
              <a:t> À</a:t>
            </a:r>
            <a:r>
              <a:rPr lang="fr-FR" sz="3600" dirty="0" smtClean="0"/>
              <a:t> l’épreuve de TP au BAC S</a:t>
            </a:r>
          </a:p>
          <a:p>
            <a:endParaRPr lang="fr-FR" sz="16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3600" dirty="0" smtClean="0"/>
              <a:t> À l’écrit de tous les BAC pro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3600" dirty="0"/>
          </a:p>
          <a:p>
            <a:r>
              <a:rPr lang="fr-FR" sz="3600" dirty="0" smtClean="0"/>
              <a:t>Utiliser l’ordinateur comme un outil à l’instar de la calculatrice mais pas comme un moyen d’évaluation. </a:t>
            </a:r>
            <a:endParaRPr lang="fr-FR" sz="3600" dirty="0"/>
          </a:p>
        </p:txBody>
      </p:sp>
      <p:sp>
        <p:nvSpPr>
          <p:cNvPr id="6" name="ZoneTexte 5"/>
          <p:cNvSpPr txBox="1"/>
          <p:nvPr/>
        </p:nvSpPr>
        <p:spPr>
          <a:xfrm>
            <a:off x="1026041" y="226105"/>
            <a:ext cx="100265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/>
              <a:t>Objectifs fixés en 2010</a:t>
            </a:r>
          </a:p>
          <a:p>
            <a:pPr algn="ctr"/>
            <a:r>
              <a:rPr lang="fr-FR" sz="3600" dirty="0" smtClean="0"/>
              <a:t>Intégration des ordinateurs aux épreuves de </a:t>
            </a:r>
            <a:r>
              <a:rPr lang="fr-FR" sz="3600" dirty="0"/>
              <a:t>mathématiques</a:t>
            </a:r>
          </a:p>
          <a:p>
            <a:pPr algn="ctr"/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90004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647507" y="489099"/>
            <a:ext cx="612533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4400" dirty="0" smtClean="0"/>
              <a:t>Les obstacles à surmonter</a:t>
            </a:r>
            <a:endParaRPr lang="fr-FR" sz="4400" dirty="0"/>
          </a:p>
        </p:txBody>
      </p:sp>
      <p:sp>
        <p:nvSpPr>
          <p:cNvPr id="3" name="ZoneTexte 2"/>
          <p:cNvSpPr txBox="1"/>
          <p:nvPr/>
        </p:nvSpPr>
        <p:spPr>
          <a:xfrm>
            <a:off x="281761" y="2065515"/>
            <a:ext cx="1177556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/>
              <a:t>Dépasser les résistances sur l’utilisation de la calculatrice</a:t>
            </a:r>
            <a:r>
              <a:rPr lang="fr-FR" sz="3600" dirty="0" smtClean="0"/>
              <a:t>.</a:t>
            </a:r>
          </a:p>
          <a:p>
            <a:endParaRPr lang="fr-FR" sz="1200" i="1" dirty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Montrer la valeur ajoutée de l’utilisation de l’ordinateur.</a:t>
            </a:r>
          </a:p>
          <a:p>
            <a:endParaRPr lang="fr-FR" sz="1200" dirty="0" smtClean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Rassurer sur l’évolution du niveau des élèves en maths.</a:t>
            </a:r>
          </a:p>
          <a:p>
            <a:endParaRPr lang="fr-FR" sz="1200" dirty="0" smtClean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Rassurer sur la faisabilité ( Un PC par élève au BAC).</a:t>
            </a:r>
          </a:p>
          <a:p>
            <a:endParaRPr lang="fr-FR" sz="1200" dirty="0" smtClean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Relever le défi de la formation des enseignants.</a:t>
            </a:r>
          </a:p>
        </p:txBody>
      </p:sp>
    </p:spTree>
    <p:extLst>
      <p:ext uri="{BB962C8B-B14F-4D97-AF65-F5344CB8AC3E}">
        <p14:creationId xmlns:p14="http://schemas.microsoft.com/office/powerpoint/2010/main" val="3805216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242391" y="382773"/>
            <a:ext cx="427585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4400" dirty="0" smtClean="0"/>
              <a:t>Des opportunités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446566" y="2073306"/>
            <a:ext cx="112705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Disponibilité des outils TICE gratuits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fr-FR" sz="3600" dirty="0" smtClean="0"/>
              <a:t>Tableur,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fr-FR" sz="3600" dirty="0" smtClean="0"/>
              <a:t>Calcul formel,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fr-FR" sz="3600" dirty="0" smtClean="0"/>
              <a:t>Géométrie dynamique,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fr-FR" sz="3600" dirty="0" smtClean="0"/>
              <a:t>Programmation, 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fr-FR" sz="3600" dirty="0" smtClean="0"/>
              <a:t>…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fr-FR" sz="3600" dirty="0"/>
          </a:p>
          <a:p>
            <a:r>
              <a:rPr lang="fr-FR" sz="3600" dirty="0" smtClean="0"/>
              <a:t> Choix du gratuit hors ligne</a:t>
            </a:r>
          </a:p>
        </p:txBody>
      </p:sp>
    </p:spTree>
    <p:extLst>
      <p:ext uri="{BB962C8B-B14F-4D97-AF65-F5344CB8AC3E}">
        <p14:creationId xmlns:p14="http://schemas.microsoft.com/office/powerpoint/2010/main" val="386060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517451" y="1895953"/>
            <a:ext cx="1137683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Nombre de lycées généraux publics : 22</a:t>
            </a:r>
          </a:p>
          <a:p>
            <a:r>
              <a:rPr lang="fr-FR" sz="3600" dirty="0"/>
              <a:t>Nombre de lycées </a:t>
            </a:r>
            <a:r>
              <a:rPr lang="fr-FR" sz="3600" dirty="0" smtClean="0"/>
              <a:t>techniques </a:t>
            </a:r>
            <a:r>
              <a:rPr lang="fr-FR" sz="3600" dirty="0"/>
              <a:t>publics : </a:t>
            </a:r>
            <a:r>
              <a:rPr lang="fr-FR" sz="3600" dirty="0" smtClean="0"/>
              <a:t>11</a:t>
            </a:r>
            <a:endParaRPr lang="fr-FR" sz="3600" dirty="0"/>
          </a:p>
          <a:p>
            <a:endParaRPr lang="fr-FR" sz="3600" dirty="0" smtClean="0"/>
          </a:p>
          <a:p>
            <a:r>
              <a:rPr lang="fr-FR" sz="3600" dirty="0" smtClean="0"/>
              <a:t>Nombre de professeurs de maths au secondaire : 130</a:t>
            </a:r>
          </a:p>
          <a:p>
            <a:endParaRPr lang="fr-FR" sz="3600" dirty="0"/>
          </a:p>
        </p:txBody>
      </p:sp>
      <p:sp>
        <p:nvSpPr>
          <p:cNvPr id="8" name="ZoneTexte 7"/>
          <p:cNvSpPr txBox="1"/>
          <p:nvPr/>
        </p:nvSpPr>
        <p:spPr>
          <a:xfrm>
            <a:off x="4242391" y="382773"/>
            <a:ext cx="427585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4400" dirty="0" smtClean="0"/>
              <a:t>Des opportunités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3013065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12" y="2286000"/>
            <a:ext cx="8326143" cy="4275169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13" y="0"/>
            <a:ext cx="4552178" cy="2032523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007935" y="246820"/>
            <a:ext cx="4069576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/>
            </a:lvl1pPr>
          </a:lstStyle>
          <a:p>
            <a:r>
              <a:rPr lang="fr-FR" dirty="0"/>
              <a:t>Un  TP fondateur</a:t>
            </a:r>
          </a:p>
        </p:txBody>
      </p:sp>
    </p:spTree>
    <p:extLst>
      <p:ext uri="{BB962C8B-B14F-4D97-AF65-F5344CB8AC3E}">
        <p14:creationId xmlns:p14="http://schemas.microsoft.com/office/powerpoint/2010/main" val="386760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81693"/>
            <a:ext cx="9911493" cy="398832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13" y="0"/>
            <a:ext cx="4552178" cy="2032523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007935" y="246820"/>
            <a:ext cx="4069576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4400" dirty="0" smtClean="0"/>
              <a:t>Un  TP </a:t>
            </a:r>
            <a:r>
              <a:rPr lang="fr-FR" sz="4400" dirty="0"/>
              <a:t>fondateur</a:t>
            </a:r>
          </a:p>
        </p:txBody>
      </p:sp>
    </p:spTree>
    <p:extLst>
      <p:ext uri="{BB962C8B-B14F-4D97-AF65-F5344CB8AC3E}">
        <p14:creationId xmlns:p14="http://schemas.microsoft.com/office/powerpoint/2010/main" val="28880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766649"/>
            <a:ext cx="10178272" cy="338960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13" y="0"/>
            <a:ext cx="4738868" cy="2115879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007935" y="246820"/>
            <a:ext cx="4069576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4400" dirty="0" smtClean="0"/>
              <a:t>Un  TP fondateur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193694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779786" y="1244008"/>
            <a:ext cx="625485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200" dirty="0" smtClean="0"/>
              <a:t> La rédaction des premiers manuels </a:t>
            </a:r>
          </a:p>
          <a:p>
            <a:pPr algn="ctr"/>
            <a:r>
              <a:rPr lang="fr-FR" sz="3200" dirty="0" smtClean="0"/>
              <a:t>djiboutien pour le lycée (2012-2015)</a:t>
            </a:r>
            <a:endParaRPr lang="fr-FR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4242391" y="382773"/>
            <a:ext cx="427585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4400" dirty="0" smtClean="0"/>
              <a:t>Des opportunités</a:t>
            </a:r>
            <a:endParaRPr lang="fr-FR" sz="4400" dirty="0"/>
          </a:p>
        </p:txBody>
      </p:sp>
      <p:sp>
        <p:nvSpPr>
          <p:cNvPr id="3" name="ZoneTexte 2"/>
          <p:cNvSpPr txBox="1"/>
          <p:nvPr/>
        </p:nvSpPr>
        <p:spPr>
          <a:xfrm>
            <a:off x="712381" y="3147237"/>
            <a:ext cx="10643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3600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278687"/>
            <a:ext cx="6464596" cy="4679787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921796" y="2392505"/>
            <a:ext cx="51036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Des fichiers numériques TICE accompagnent chaque manuel.</a:t>
            </a:r>
          </a:p>
          <a:p>
            <a:endParaRPr lang="fr-FR" sz="2800" dirty="0" smtClean="0"/>
          </a:p>
          <a:p>
            <a:r>
              <a:rPr lang="fr-FR" sz="2800" dirty="0" smtClean="0"/>
              <a:t>Fichiers fournis sur CD puis mis en ligne.  </a:t>
            </a:r>
            <a:endParaRPr lang="fr-FR" sz="28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6" y="4870557"/>
            <a:ext cx="3196850" cy="201364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7033" y="4849662"/>
            <a:ext cx="3288629" cy="196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5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871329" y="1456659"/>
            <a:ext cx="89632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/>
              <a:t> Les règlements d’examens du BAC  </a:t>
            </a:r>
            <a:endParaRPr lang="fr-FR" sz="4400" dirty="0"/>
          </a:p>
        </p:txBody>
      </p:sp>
      <p:sp>
        <p:nvSpPr>
          <p:cNvPr id="3" name="ZoneTexte 2"/>
          <p:cNvSpPr txBox="1"/>
          <p:nvPr/>
        </p:nvSpPr>
        <p:spPr>
          <a:xfrm>
            <a:off x="770859" y="2594344"/>
            <a:ext cx="106750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L’utilisation des ordinateurs a été inscrite dans le règlement des épreuves concernés en mathématiques.</a:t>
            </a:r>
          </a:p>
          <a:p>
            <a:endParaRPr lang="fr-FR" sz="3600" dirty="0"/>
          </a:p>
        </p:txBody>
      </p:sp>
      <p:sp>
        <p:nvSpPr>
          <p:cNvPr id="5" name="ZoneTexte 4"/>
          <p:cNvSpPr txBox="1"/>
          <p:nvPr/>
        </p:nvSpPr>
        <p:spPr>
          <a:xfrm>
            <a:off x="4242391" y="382773"/>
            <a:ext cx="427585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4400" dirty="0" smtClean="0"/>
              <a:t>Des opportunités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333311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èche droite 5"/>
          <p:cNvSpPr/>
          <p:nvPr/>
        </p:nvSpPr>
        <p:spPr>
          <a:xfrm>
            <a:off x="691117" y="6028660"/>
            <a:ext cx="946298" cy="6911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2317898" y="5635254"/>
            <a:ext cx="87824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Augmentation de l’accès aux PC durant les heures de mathématiques</a:t>
            </a:r>
            <a:endParaRPr lang="fr-FR" sz="3600" dirty="0"/>
          </a:p>
        </p:txBody>
      </p:sp>
      <p:sp>
        <p:nvSpPr>
          <p:cNvPr id="9" name="ZoneTexte 8"/>
          <p:cNvSpPr txBox="1"/>
          <p:nvPr/>
        </p:nvSpPr>
        <p:spPr>
          <a:xfrm>
            <a:off x="8846289" y="1907883"/>
            <a:ext cx="32110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/>
              <a:t>Smart classroom disponible depuis la rentrée 2017.</a:t>
            </a:r>
            <a:endParaRPr lang="fr-FR" sz="3200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9" y="1389844"/>
            <a:ext cx="8740780" cy="3933351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4242391" y="382773"/>
            <a:ext cx="427585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4400" dirty="0" smtClean="0"/>
              <a:t>Des opportunités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67126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x-9860GII SD / fx-9860GI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327"/>
          <a:stretch/>
        </p:blipFill>
        <p:spPr bwMode="auto">
          <a:xfrm>
            <a:off x="634039" y="3612940"/>
            <a:ext cx="1471208" cy="300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FX-9860GIII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4" r="29310"/>
          <a:stretch/>
        </p:blipFill>
        <p:spPr bwMode="auto">
          <a:xfrm>
            <a:off x="3760805" y="3484715"/>
            <a:ext cx="1552353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385012" y="1594177"/>
            <a:ext cx="8673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Programmation en langage Python</a:t>
            </a:r>
            <a:endParaRPr lang="fr-FR" sz="3600" dirty="0"/>
          </a:p>
        </p:txBody>
      </p:sp>
      <p:sp>
        <p:nvSpPr>
          <p:cNvPr id="5" name="ZoneTexte 4"/>
          <p:cNvSpPr txBox="1"/>
          <p:nvPr/>
        </p:nvSpPr>
        <p:spPr>
          <a:xfrm>
            <a:off x="385012" y="2811308"/>
            <a:ext cx="26710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Sans Python</a:t>
            </a:r>
            <a:endParaRPr lang="fr-FR" sz="3600" dirty="0"/>
          </a:p>
        </p:txBody>
      </p:sp>
      <p:sp>
        <p:nvSpPr>
          <p:cNvPr id="7" name="ZoneTexte 6"/>
          <p:cNvSpPr txBox="1"/>
          <p:nvPr/>
        </p:nvSpPr>
        <p:spPr>
          <a:xfrm>
            <a:off x="3565942" y="2811307"/>
            <a:ext cx="2951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Avec Python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1477" y="3457639"/>
            <a:ext cx="1509824" cy="2970448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368923" y="2284386"/>
            <a:ext cx="32530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Numworks sur Smartphone</a:t>
            </a:r>
            <a:endParaRPr lang="fr-FR" sz="3600" dirty="0"/>
          </a:p>
        </p:txBody>
      </p:sp>
      <p:sp>
        <p:nvSpPr>
          <p:cNvPr id="10" name="ZoneTexte 9"/>
          <p:cNvSpPr txBox="1"/>
          <p:nvPr/>
        </p:nvSpPr>
        <p:spPr>
          <a:xfrm>
            <a:off x="4242391" y="382773"/>
            <a:ext cx="427585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4400" dirty="0" smtClean="0"/>
              <a:t>Des opportunités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77907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l="166" t="630" r="-166" b="38080"/>
          <a:stretch/>
        </p:blipFill>
        <p:spPr>
          <a:xfrm>
            <a:off x="7410893" y="0"/>
            <a:ext cx="4781107" cy="3094933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57" r="34941" b="27442"/>
          <a:stretch/>
        </p:blipFill>
        <p:spPr>
          <a:xfrm>
            <a:off x="308934" y="1557765"/>
            <a:ext cx="5985540" cy="5300236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1329070" y="276448"/>
            <a:ext cx="4275851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sz="4400" dirty="0" smtClean="0"/>
              <a:t>Des opportunités</a:t>
            </a:r>
            <a:endParaRPr lang="fr-FR" sz="4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4742" y="3700130"/>
            <a:ext cx="4691863" cy="3157870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0821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6972"/>
            <a:ext cx="9611833" cy="282859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7007" y="2264735"/>
            <a:ext cx="7354993" cy="459326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668772" y="56972"/>
            <a:ext cx="1339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2017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286077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09013" y="287079"/>
            <a:ext cx="5029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400"/>
            </a:lvl1pPr>
          </a:lstStyle>
          <a:p>
            <a:r>
              <a:rPr lang="fr-FR" dirty="0" smtClean="0"/>
              <a:t>Intégration des ordinateurs au BAC 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797442" y="2424223"/>
            <a:ext cx="1105786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3600" dirty="0" smtClean="0"/>
              <a:t> À l’écrit du BAC L depuis 2016.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36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3600" dirty="0"/>
              <a:t> À</a:t>
            </a:r>
            <a:r>
              <a:rPr lang="fr-FR" sz="3600" dirty="0" smtClean="0"/>
              <a:t> l’épreuve de TP au BAC S depuis 2016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36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3600" dirty="0" smtClean="0"/>
              <a:t> À l’écrit des 12 BAC pro depuis 2019. 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3600" dirty="0"/>
          </a:p>
        </p:txBody>
      </p:sp>
      <p:sp>
        <p:nvSpPr>
          <p:cNvPr id="5" name="ZoneTexte 4"/>
          <p:cNvSpPr txBox="1"/>
          <p:nvPr/>
        </p:nvSpPr>
        <p:spPr>
          <a:xfrm>
            <a:off x="276447" y="6057781"/>
            <a:ext cx="11734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Trois sessions de BAC pour stabiliser la pratique de l’intégration </a:t>
            </a:r>
            <a:r>
              <a:rPr lang="fr-FR" sz="2800" dirty="0"/>
              <a:t>des </a:t>
            </a:r>
            <a:r>
              <a:rPr lang="fr-FR" sz="2800" dirty="0" smtClean="0"/>
              <a:t>ordinateurs. </a:t>
            </a:r>
            <a:endParaRPr lang="fr-FR" sz="2800" dirty="0"/>
          </a:p>
          <a:p>
            <a:r>
              <a:rPr lang="fr-FR" dirty="0" smtClean="0"/>
              <a:t>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521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308344"/>
            <a:ext cx="675595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4400" dirty="0" smtClean="0"/>
              <a:t> Épreuve de mathématiques </a:t>
            </a:r>
          </a:p>
          <a:p>
            <a:pPr algn="ctr"/>
            <a:r>
              <a:rPr lang="fr-FR" sz="4400" dirty="0" smtClean="0"/>
              <a:t>au BAC L </a:t>
            </a:r>
            <a:endParaRPr lang="fr-FR" sz="4400" dirty="0"/>
          </a:p>
        </p:txBody>
      </p:sp>
      <p:sp>
        <p:nvSpPr>
          <p:cNvPr id="3" name="ZoneTexte 2"/>
          <p:cNvSpPr txBox="1"/>
          <p:nvPr/>
        </p:nvSpPr>
        <p:spPr>
          <a:xfrm>
            <a:off x="274370" y="2467341"/>
            <a:ext cx="67686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Modalités : </a:t>
            </a:r>
          </a:p>
          <a:p>
            <a:r>
              <a:rPr lang="fr-FR" sz="3200" dirty="0" smtClean="0"/>
              <a:t>- Il n’y a pas d ’appel au professeur. </a:t>
            </a:r>
          </a:p>
          <a:p>
            <a:r>
              <a:rPr lang="fr-FR" sz="3200" dirty="0" smtClean="0"/>
              <a:t>- Toutes les réponses sont données sur la copie. </a:t>
            </a:r>
          </a:p>
          <a:p>
            <a:pPr marL="457200" indent="-457200">
              <a:buFontTx/>
              <a:buChar char="-"/>
            </a:pPr>
            <a:endParaRPr lang="fr-FR" sz="32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0111" y="0"/>
            <a:ext cx="4861890" cy="671366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1940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54" y="382772"/>
            <a:ext cx="8254775" cy="570968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2424" y="0"/>
            <a:ext cx="32495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08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382232" y="0"/>
            <a:ext cx="83246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/>
              <a:t> Les épreuves de maths en BAC Pro </a:t>
            </a:r>
            <a:endParaRPr lang="fr-FR" sz="4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07" y="759127"/>
            <a:ext cx="4059485" cy="5335831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5335467" y="2149769"/>
            <a:ext cx="676866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/>
              <a:t>Modalités : </a:t>
            </a:r>
          </a:p>
          <a:p>
            <a:r>
              <a:rPr lang="fr-FR" sz="3200" dirty="0" smtClean="0"/>
              <a:t>- Il n’y a pas d ’appel au professeur. </a:t>
            </a:r>
          </a:p>
          <a:p>
            <a:pPr marL="457200" indent="-457200">
              <a:buFontTx/>
              <a:buChar char="-"/>
            </a:pPr>
            <a:r>
              <a:rPr lang="fr-FR" sz="3200" dirty="0" smtClean="0"/>
              <a:t>Toutes les réponses sont données sur la copie. </a:t>
            </a:r>
          </a:p>
          <a:p>
            <a:pPr marL="457200" indent="-457200">
              <a:buFontTx/>
              <a:buChar char="-"/>
            </a:pPr>
            <a:r>
              <a:rPr lang="fr-FR" sz="3200" dirty="0" smtClean="0"/>
              <a:t>L’ordinateur est fourni au candidat</a:t>
            </a:r>
          </a:p>
          <a:p>
            <a:pPr marL="457200" indent="-457200">
              <a:buFontTx/>
              <a:buChar char="-"/>
            </a:pPr>
            <a:r>
              <a:rPr lang="fr-FR" sz="3200" dirty="0" smtClean="0"/>
              <a:t>Pas de connexion internet</a:t>
            </a:r>
          </a:p>
          <a:p>
            <a:endParaRPr lang="fr-FR" sz="3200" dirty="0" smtClean="0"/>
          </a:p>
          <a:p>
            <a:pPr marL="457200" indent="-457200">
              <a:buFontTx/>
              <a:buChar char="-"/>
            </a:pP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1934654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18"/>
          <a:stretch/>
        </p:blipFill>
        <p:spPr>
          <a:xfrm>
            <a:off x="2658141" y="769441"/>
            <a:ext cx="6188148" cy="5680899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382232" y="0"/>
            <a:ext cx="83246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/>
              <a:t> Les épreuves de maths en BAC Pro 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363095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60158" y="276447"/>
            <a:ext cx="64752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/>
              <a:t>Évolution progressive de la typologie des questions TICE</a:t>
            </a:r>
            <a:endParaRPr lang="fr-FR" sz="3600" dirty="0"/>
          </a:p>
        </p:txBody>
      </p:sp>
      <p:sp>
        <p:nvSpPr>
          <p:cNvPr id="3" name="ZoneTexte 2"/>
          <p:cNvSpPr txBox="1"/>
          <p:nvPr/>
        </p:nvSpPr>
        <p:spPr>
          <a:xfrm>
            <a:off x="542260" y="1998921"/>
            <a:ext cx="1116418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3600" dirty="0" smtClean="0"/>
              <a:t> « Dans le logiciel … saisir ... ». Donner et interpréter le résultat affiché dans le contexte de l’ énoncé. </a:t>
            </a:r>
          </a:p>
          <a:p>
            <a:endParaRPr lang="fr-FR" sz="3600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3600" dirty="0"/>
              <a:t> </a:t>
            </a:r>
            <a:r>
              <a:rPr lang="fr-FR" sz="3600" dirty="0" smtClean="0"/>
              <a:t>À l’aide du logiciel …, déterminer …..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fr-FR" sz="36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3600" dirty="0" smtClean="0"/>
              <a:t> Déterminer ….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5445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66823" y="1754373"/>
            <a:ext cx="1116418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10 TP obligatoires chaque année 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/>
              <a:t> </a:t>
            </a:r>
            <a:r>
              <a:rPr lang="fr-FR" sz="3600" dirty="0" smtClean="0"/>
              <a:t>Évaluation sur des variantes des 10 TP de Terminale 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Durée 1h 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Chaque enseignant évalue 4 élèves à la fois sur un même TP. 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endParaRPr lang="fr-FR" sz="3600" dirty="0" smtClean="0"/>
          </a:p>
        </p:txBody>
      </p:sp>
      <p:sp>
        <p:nvSpPr>
          <p:cNvPr id="5" name="ZoneTexte 4"/>
          <p:cNvSpPr txBox="1"/>
          <p:nvPr/>
        </p:nvSpPr>
        <p:spPr>
          <a:xfrm>
            <a:off x="2360428" y="148854"/>
            <a:ext cx="66789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/>
              <a:t> Évaluations des TP au BAC S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23493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360428" y="148854"/>
            <a:ext cx="66789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/>
              <a:t> Évaluations des TP au BAC S</a:t>
            </a:r>
            <a:endParaRPr lang="fr-FR" sz="44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15" y="817002"/>
            <a:ext cx="4683471" cy="604099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5907" y="817002"/>
            <a:ext cx="4638792" cy="573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602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" t="20775" r="-957" b="37519"/>
          <a:stretch/>
        </p:blipFill>
        <p:spPr>
          <a:xfrm>
            <a:off x="116959" y="1916586"/>
            <a:ext cx="5307981" cy="4553931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582" y="1974458"/>
            <a:ext cx="5917580" cy="443818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2360428" y="148854"/>
            <a:ext cx="66789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/>
              <a:t> Évaluations des TP au BAC S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89754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60158" y="276447"/>
            <a:ext cx="6475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/>
              <a:t>Typologie des TP</a:t>
            </a:r>
            <a:endParaRPr lang="fr-FR" sz="3600" dirty="0"/>
          </a:p>
        </p:txBody>
      </p:sp>
      <p:sp>
        <p:nvSpPr>
          <p:cNvPr id="3" name="ZoneTexte 2"/>
          <p:cNvSpPr txBox="1"/>
          <p:nvPr/>
        </p:nvSpPr>
        <p:spPr>
          <a:xfrm>
            <a:off x="366823" y="1754373"/>
            <a:ext cx="1162588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Énoncé offrant trois possibilités :</a:t>
            </a:r>
          </a:p>
          <a:p>
            <a:endParaRPr lang="fr-FR" sz="3600" dirty="0" smtClean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Conjecture ou preuve à l’aide d’un outil TICE.</a:t>
            </a:r>
          </a:p>
          <a:p>
            <a:endParaRPr lang="fr-FR" sz="3600" dirty="0" smtClean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Démonstration rigoureuse à la portée des élèves.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endParaRPr lang="fr-FR" sz="3600" dirty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Énoncé modifiable  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11539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507883" y="0"/>
            <a:ext cx="30087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/>
              <a:t>TP de maths</a:t>
            </a:r>
            <a:endParaRPr lang="fr-FR" sz="44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9231"/>
            <a:ext cx="10601632" cy="455335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 rot="19782490">
            <a:off x="9917722" y="5880765"/>
            <a:ext cx="2121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i="1" dirty="0" smtClean="0"/>
              <a:t>Seconde</a:t>
            </a:r>
            <a:endParaRPr lang="fr-FR" sz="2800" i="1" dirty="0"/>
          </a:p>
        </p:txBody>
      </p:sp>
    </p:spTree>
    <p:extLst>
      <p:ext uri="{BB962C8B-B14F-4D97-AF65-F5344CB8AC3E}">
        <p14:creationId xmlns:p14="http://schemas.microsoft.com/office/powerpoint/2010/main" val="69904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826102" y="95692"/>
            <a:ext cx="40041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/>
              <a:t> Les TP de maths</a:t>
            </a:r>
            <a:endParaRPr lang="fr-FR" sz="44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05" y="865132"/>
            <a:ext cx="8935601" cy="5992867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 rot="19782490">
            <a:off x="9941168" y="5835354"/>
            <a:ext cx="2121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i="1" dirty="0" smtClean="0"/>
              <a:t>Seconde</a:t>
            </a:r>
            <a:endParaRPr lang="fr-FR" sz="2800" i="1" dirty="0"/>
          </a:p>
        </p:txBody>
      </p:sp>
    </p:spTree>
    <p:extLst>
      <p:ext uri="{BB962C8B-B14F-4D97-AF65-F5344CB8AC3E}">
        <p14:creationId xmlns:p14="http://schemas.microsoft.com/office/powerpoint/2010/main" val="4074182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4751"/>
            <a:ext cx="12063304" cy="476403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6826102" y="95692"/>
            <a:ext cx="40041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/>
              <a:t> Les TP de maths</a:t>
            </a:r>
            <a:endParaRPr lang="fr-FR" sz="4400" dirty="0"/>
          </a:p>
        </p:txBody>
      </p:sp>
      <p:sp>
        <p:nvSpPr>
          <p:cNvPr id="5" name="ZoneTexte 4"/>
          <p:cNvSpPr txBox="1"/>
          <p:nvPr/>
        </p:nvSpPr>
        <p:spPr>
          <a:xfrm rot="19782490">
            <a:off x="9769338" y="5745754"/>
            <a:ext cx="2121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i="1" dirty="0" smtClean="0"/>
              <a:t>Première </a:t>
            </a:r>
            <a:endParaRPr lang="fr-FR" sz="2800" i="1" dirty="0"/>
          </a:p>
        </p:txBody>
      </p:sp>
    </p:spTree>
    <p:extLst>
      <p:ext uri="{BB962C8B-B14F-4D97-AF65-F5344CB8AC3E}">
        <p14:creationId xmlns:p14="http://schemas.microsoft.com/office/powerpoint/2010/main" val="1189862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826102" y="95692"/>
            <a:ext cx="30087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/>
              <a:t>TP de maths</a:t>
            </a:r>
            <a:endParaRPr lang="fr-FR" sz="4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22" y="723536"/>
            <a:ext cx="10023116" cy="551777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 rot="19782490">
            <a:off x="9769338" y="5745754"/>
            <a:ext cx="2121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i="1" dirty="0" smtClean="0"/>
              <a:t>Première </a:t>
            </a:r>
            <a:endParaRPr lang="fr-FR" sz="2800" i="1" dirty="0"/>
          </a:p>
        </p:txBody>
      </p:sp>
    </p:spTree>
    <p:extLst>
      <p:ext uri="{BB962C8B-B14F-4D97-AF65-F5344CB8AC3E}">
        <p14:creationId xmlns:p14="http://schemas.microsoft.com/office/powerpoint/2010/main" val="356452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26" y="641849"/>
            <a:ext cx="8907604" cy="5956892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6783572" y="-127592"/>
            <a:ext cx="30087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/>
              <a:t>TP de maths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 rot="19782490">
            <a:off x="9769338" y="5745754"/>
            <a:ext cx="2121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i="1" dirty="0" smtClean="0"/>
              <a:t>Terminale </a:t>
            </a:r>
            <a:endParaRPr lang="fr-FR" sz="2800" i="1" dirty="0"/>
          </a:p>
        </p:txBody>
      </p:sp>
    </p:spTree>
    <p:extLst>
      <p:ext uri="{BB962C8B-B14F-4D97-AF65-F5344CB8AC3E}">
        <p14:creationId xmlns:p14="http://schemas.microsoft.com/office/powerpoint/2010/main" val="196101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6826102" y="95692"/>
            <a:ext cx="40041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/>
              <a:t> Les TP de maths</a:t>
            </a:r>
            <a:endParaRPr lang="fr-FR" sz="44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94" y="1158810"/>
            <a:ext cx="10395194" cy="5285692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 rot="19782490">
            <a:off x="9769338" y="5745754"/>
            <a:ext cx="2121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i="1" dirty="0" smtClean="0"/>
              <a:t>Terminale </a:t>
            </a:r>
            <a:endParaRPr lang="fr-FR" sz="2800" i="1" dirty="0"/>
          </a:p>
        </p:txBody>
      </p:sp>
    </p:spTree>
    <p:extLst>
      <p:ext uri="{BB962C8B-B14F-4D97-AF65-F5344CB8AC3E}">
        <p14:creationId xmlns:p14="http://schemas.microsoft.com/office/powerpoint/2010/main" val="240290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0647"/>
            <a:ext cx="11176672" cy="518048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826102" y="95692"/>
            <a:ext cx="40041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/>
              <a:t> Les TP de maths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 rot="19782490">
            <a:off x="10115733" y="5989517"/>
            <a:ext cx="2121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i="1" dirty="0" smtClean="0"/>
              <a:t>Terminale </a:t>
            </a:r>
            <a:endParaRPr lang="fr-FR" sz="2800" i="1" dirty="0"/>
          </a:p>
        </p:txBody>
      </p:sp>
    </p:spTree>
    <p:extLst>
      <p:ext uri="{BB962C8B-B14F-4D97-AF65-F5344CB8AC3E}">
        <p14:creationId xmlns:p14="http://schemas.microsoft.com/office/powerpoint/2010/main" val="3021203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392325" y="499731"/>
            <a:ext cx="63766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/>
              <a:t> Impact sur les enseignants</a:t>
            </a:r>
            <a:endParaRPr lang="fr-FR" sz="4400" dirty="0"/>
          </a:p>
        </p:txBody>
      </p:sp>
      <p:sp>
        <p:nvSpPr>
          <p:cNvPr id="4" name="ZoneTexte 3"/>
          <p:cNvSpPr txBox="1"/>
          <p:nvPr/>
        </p:nvSpPr>
        <p:spPr>
          <a:xfrm>
            <a:off x="528082" y="1598428"/>
            <a:ext cx="115115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Maitrise des </a:t>
            </a:r>
            <a:r>
              <a:rPr lang="fr-FR" sz="3600" dirty="0"/>
              <a:t>fonctionnalités des logiciels de maths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Utilisation régulière </a:t>
            </a:r>
            <a:r>
              <a:rPr lang="fr-FR" sz="3600" dirty="0"/>
              <a:t>des travaux sur PC durant les cours. 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Réalisation des séances des TP obligatoires.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Rôle de référents TICE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Maintenance des ordinateurs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Baisse de la résistances </a:t>
            </a:r>
            <a:r>
              <a:rPr lang="fr-FR" sz="3600" dirty="0"/>
              <a:t>face aux innovations TICE.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endParaRPr lang="fr-FR" sz="3600" dirty="0" smtClean="0"/>
          </a:p>
          <a:p>
            <a:pPr marL="571500" indent="-571500">
              <a:buFont typeface="Wingdings" panose="05000000000000000000" pitchFamily="2" charset="2"/>
              <a:buChar char="q"/>
            </a:pPr>
            <a:endParaRPr lang="fr-FR" sz="3600" dirty="0" smtClean="0"/>
          </a:p>
        </p:txBody>
      </p:sp>
      <p:sp>
        <p:nvSpPr>
          <p:cNvPr id="5" name="ZoneTexte 4"/>
          <p:cNvSpPr txBox="1"/>
          <p:nvPr/>
        </p:nvSpPr>
        <p:spPr>
          <a:xfrm rot="19782490">
            <a:off x="9769338" y="5745754"/>
            <a:ext cx="21218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i="1" dirty="0" smtClean="0"/>
              <a:t>Terminale </a:t>
            </a:r>
            <a:endParaRPr lang="fr-FR" sz="2800" i="1" dirty="0"/>
          </a:p>
        </p:txBody>
      </p:sp>
    </p:spTree>
    <p:extLst>
      <p:ext uri="{BB962C8B-B14F-4D97-AF65-F5344CB8AC3E}">
        <p14:creationId xmlns:p14="http://schemas.microsoft.com/office/powerpoint/2010/main" val="156425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860157" y="457201"/>
            <a:ext cx="50719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/>
              <a:t> Impact sur les élèves</a:t>
            </a:r>
            <a:endParaRPr lang="fr-FR" sz="4400" dirty="0"/>
          </a:p>
        </p:txBody>
      </p:sp>
      <p:sp>
        <p:nvSpPr>
          <p:cNvPr id="3" name="ZoneTexte 2"/>
          <p:cNvSpPr txBox="1"/>
          <p:nvPr/>
        </p:nvSpPr>
        <p:spPr>
          <a:xfrm>
            <a:off x="350875" y="1541720"/>
            <a:ext cx="1127051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endParaRPr lang="fr-FR" sz="3600" dirty="0" smtClean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/>
              <a:t>Les élèves réussissent mieux les questions relatives  au </a:t>
            </a:r>
            <a:r>
              <a:rPr lang="fr-FR" sz="3600" dirty="0" smtClean="0"/>
              <a:t>TICE.  </a:t>
            </a:r>
            <a:endParaRPr lang="fr-FR" sz="3600" dirty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/>
              <a:t>Les élèves utilisent spontanément les outils </a:t>
            </a:r>
            <a:r>
              <a:rPr lang="fr-FR" sz="3600" dirty="0" smtClean="0"/>
              <a:t>TICE.</a:t>
            </a:r>
          </a:p>
          <a:p>
            <a:endParaRPr lang="fr-FR" sz="3600" dirty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Baisse sensible des exercices non abordés par les élèves.</a:t>
            </a:r>
          </a:p>
          <a:p>
            <a:r>
              <a:rPr lang="fr-FR" sz="3600" dirty="0" smtClean="0"/>
              <a:t> </a:t>
            </a:r>
          </a:p>
          <a:p>
            <a:endParaRPr lang="fr-FR" sz="3600" dirty="0" smtClean="0"/>
          </a:p>
        </p:txBody>
      </p:sp>
    </p:spTree>
    <p:extLst>
      <p:ext uri="{BB962C8B-B14F-4D97-AF65-F5344CB8AC3E}">
        <p14:creationId xmlns:p14="http://schemas.microsoft.com/office/powerpoint/2010/main" val="407608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912780" y="457201"/>
            <a:ext cx="31686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 smtClean="0"/>
              <a:t> Perspectives</a:t>
            </a:r>
            <a:endParaRPr lang="fr-FR" sz="4400" dirty="0"/>
          </a:p>
        </p:txBody>
      </p:sp>
      <p:sp>
        <p:nvSpPr>
          <p:cNvPr id="3" name="ZoneTexte 2"/>
          <p:cNvSpPr txBox="1"/>
          <p:nvPr/>
        </p:nvSpPr>
        <p:spPr>
          <a:xfrm>
            <a:off x="363415" y="1350608"/>
            <a:ext cx="1150033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endParaRPr lang="fr-FR" sz="1400" dirty="0" smtClean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Évaluer les fichiers numériques au BAC L et en BAC Pro.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Étendre l’utilisation des ordinateurs aux autres BAC.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Faire reconnaitre </a:t>
            </a:r>
            <a:r>
              <a:rPr lang="fr-FR" sz="3600" dirty="0"/>
              <a:t>et </a:t>
            </a:r>
            <a:r>
              <a:rPr lang="fr-FR" sz="3600" dirty="0" smtClean="0"/>
              <a:t>valoriser les </a:t>
            </a:r>
            <a:r>
              <a:rPr lang="fr-FR" sz="3600" dirty="0"/>
              <a:t>compétences TICE acquises par les enseignants. </a:t>
            </a:r>
            <a:endParaRPr lang="fr-FR" sz="3600" dirty="0" smtClean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/>
              <a:t>Utiliser les applications et logiciels en ligne 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Faciliter </a:t>
            </a:r>
            <a:r>
              <a:rPr lang="fr-FR" sz="3600" dirty="0"/>
              <a:t>l’accès des enseignants aux applications et logiciels payants (en ligne ou en local). </a:t>
            </a:r>
            <a:endParaRPr lang="fr-FR" sz="3600" dirty="0" smtClean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Participer aux évaluations régionales et internationales.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sz="3600" dirty="0" smtClean="0"/>
              <a:t>Participer aux concours régionaux et internationaux. </a:t>
            </a:r>
            <a:endParaRPr lang="fr-FR" sz="3600" dirty="0"/>
          </a:p>
          <a:p>
            <a:pPr marL="571500" indent="-571500">
              <a:buFont typeface="Wingdings" panose="05000000000000000000" pitchFamily="2" charset="2"/>
              <a:buChar char="q"/>
            </a:pP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9760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95155" y="1637415"/>
            <a:ext cx="950550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600" dirty="0" smtClean="0"/>
              <a:t>Merci </a:t>
            </a:r>
          </a:p>
          <a:p>
            <a:pPr algn="ctr"/>
            <a:r>
              <a:rPr lang="fr-FR" sz="9600" dirty="0" smtClean="0"/>
              <a:t>de votre attention </a:t>
            </a:r>
            <a:endParaRPr lang="fr-FR" sz="9600" dirty="0"/>
          </a:p>
        </p:txBody>
      </p:sp>
      <p:sp>
        <p:nvSpPr>
          <p:cNvPr id="4" name="ZoneTexte 3"/>
          <p:cNvSpPr txBox="1"/>
          <p:nvPr/>
        </p:nvSpPr>
        <p:spPr>
          <a:xfrm>
            <a:off x="308344" y="5992207"/>
            <a:ext cx="5209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Contact :  medabdoali@gmail.com   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62800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mation amortissement sept 2021 b [Mode de compatibilité]" id="{AE6C846F-8543-4C60-8C02-6C68B93498EE}" vid="{74560145-2A16-464B-9F4C-578DA425E7BF}"/>
    </a:ext>
  </a:extLst>
</a:theme>
</file>

<file path=ppt/theme/theme2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mation amortissement sept 2021 b [Mode de compatibilité]" id="{AE6C846F-8543-4C60-8C02-6C68B93498EE}" vid="{0342FF25-5FB6-4775-801A-426592D7B65E}"/>
    </a:ext>
  </a:extLst>
</a:theme>
</file>

<file path=ppt/theme/theme3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mation amortissement sept 2021 b [Mode de compatibilité]" id="{AE6C846F-8543-4C60-8C02-6C68B93498EE}" vid="{394B87E8-F8AC-4A5D-911F-8BF5037889D2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mation amortissement sept 2021 b [Mode de compatibilité]" id="{AE6C846F-8543-4C60-8C02-6C68B93498EE}" vid="{A8BBDFFE-16C2-4B1D-AFF7-FD75B49E4E7A}"/>
    </a:ext>
  </a:extLst>
</a:theme>
</file>

<file path=ppt/theme/theme5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mation amortissement sept 2021 b [Mode de compatibilité]" id="{AE6C846F-8543-4C60-8C02-6C68B93498EE}" vid="{B233D30F-48DA-4699-BF85-92F675B8BD7C}"/>
    </a:ext>
  </a:extLst>
</a:theme>
</file>

<file path=ppt/theme/theme6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mation amortissement sept 2021 b [Mode de compatibilité]" id="{AE6C846F-8543-4C60-8C02-6C68B93498EE}" vid="{84144B2D-E339-4464-A951-7BE62CC3767C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16045</TotalTime>
  <Words>911</Words>
  <Application>Microsoft Office PowerPoint</Application>
  <PresentationFormat>Grand écran</PresentationFormat>
  <Paragraphs>189</Paragraphs>
  <Slides>41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41</vt:i4>
      </vt:variant>
    </vt:vector>
  </HeadingPairs>
  <TitlesOfParts>
    <vt:vector size="51" baseType="lpstr">
      <vt:lpstr>Arial</vt:lpstr>
      <vt:lpstr>Calibri</vt:lpstr>
      <vt:lpstr>Calibri Light</vt:lpstr>
      <vt:lpstr>Wingdings</vt:lpstr>
      <vt:lpstr>Thème Office</vt:lpstr>
      <vt:lpstr>4_Conception personnalisée</vt:lpstr>
      <vt:lpstr>3_Conception personnalisée</vt:lpstr>
      <vt:lpstr>2_Conception personnalisée</vt:lpstr>
      <vt:lpstr>1_Conception personnalisée</vt:lpstr>
      <vt:lpstr>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Gestion de liste avec Excel</dc:title>
  <dc:creator>USER</dc:creator>
  <cp:lastModifiedBy>Mohamed Abdo</cp:lastModifiedBy>
  <cp:revision>933</cp:revision>
  <cp:lastPrinted>2022-06-03T14:27:54Z</cp:lastPrinted>
  <dcterms:created xsi:type="dcterms:W3CDTF">2017-09-21T11:59:59Z</dcterms:created>
  <dcterms:modified xsi:type="dcterms:W3CDTF">2022-06-03T17:32:53Z</dcterms:modified>
</cp:coreProperties>
</file>