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648" r:id="rId2"/>
  </p:sldMasterIdLst>
  <p:notesMasterIdLst>
    <p:notesMasterId r:id="rId44"/>
  </p:notesMasterIdLst>
  <p:sldIdLst>
    <p:sldId id="256" r:id="rId3"/>
    <p:sldId id="257" r:id="rId4"/>
    <p:sldId id="273" r:id="rId5"/>
    <p:sldId id="274" r:id="rId6"/>
    <p:sldId id="306" r:id="rId7"/>
    <p:sldId id="275" r:id="rId8"/>
    <p:sldId id="307" r:id="rId9"/>
    <p:sldId id="278" r:id="rId10"/>
    <p:sldId id="282" r:id="rId11"/>
    <p:sldId id="281" r:id="rId12"/>
    <p:sldId id="283" r:id="rId13"/>
    <p:sldId id="284" r:id="rId14"/>
    <p:sldId id="285" r:id="rId15"/>
    <p:sldId id="286" r:id="rId16"/>
    <p:sldId id="288" r:id="rId17"/>
    <p:sldId id="290" r:id="rId18"/>
    <p:sldId id="289" r:id="rId19"/>
    <p:sldId id="292" r:id="rId20"/>
    <p:sldId id="291" r:id="rId21"/>
    <p:sldId id="294" r:id="rId22"/>
    <p:sldId id="293" r:id="rId23"/>
    <p:sldId id="295" r:id="rId24"/>
    <p:sldId id="296" r:id="rId25"/>
    <p:sldId id="299" r:id="rId26"/>
    <p:sldId id="301" r:id="rId27"/>
    <p:sldId id="304" r:id="rId28"/>
    <p:sldId id="305" r:id="rId29"/>
    <p:sldId id="300" r:id="rId30"/>
    <p:sldId id="303" r:id="rId31"/>
    <p:sldId id="315" r:id="rId32"/>
    <p:sldId id="308" r:id="rId33"/>
    <p:sldId id="277" r:id="rId34"/>
    <p:sldId id="309" r:id="rId35"/>
    <p:sldId id="280" r:id="rId36"/>
    <p:sldId id="310" r:id="rId37"/>
    <p:sldId id="311" r:id="rId38"/>
    <p:sldId id="312" r:id="rId39"/>
    <p:sldId id="313" r:id="rId40"/>
    <p:sldId id="314" r:id="rId41"/>
    <p:sldId id="298" r:id="rId42"/>
    <p:sldId id="297" r:id="rId4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32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65583" autoAdjust="0"/>
  </p:normalViewPr>
  <p:slideViewPr>
    <p:cSldViewPr snapToGrid="0">
      <p:cViewPr varScale="1">
        <p:scale>
          <a:sx n="50" d="100"/>
          <a:sy n="50" d="100"/>
        </p:scale>
        <p:origin x="1260" y="4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e BAHEUX" userId="2f4c6a97-6cd2-4787-8977-f53f4bff196c" providerId="ADAL" clId="{657F1143-609F-4CE1-AEC2-186BB17B3C01}"/>
    <pc:docChg chg="custSel addSld modSld">
      <pc:chgData name="Carole BAHEUX" userId="2f4c6a97-6cd2-4787-8977-f53f4bff196c" providerId="ADAL" clId="{657F1143-609F-4CE1-AEC2-186BB17B3C01}" dt="2024-11-12T10:40:13.145" v="81" actId="20577"/>
      <pc:docMkLst>
        <pc:docMk/>
      </pc:docMkLst>
      <pc:sldChg chg="modSp mod">
        <pc:chgData name="Carole BAHEUX" userId="2f4c6a97-6cd2-4787-8977-f53f4bff196c" providerId="ADAL" clId="{657F1143-609F-4CE1-AEC2-186BB17B3C01}" dt="2024-11-12T10:37:56.679" v="0" actId="33524"/>
        <pc:sldMkLst>
          <pc:docMk/>
          <pc:sldMk cId="3048862639" sldId="256"/>
        </pc:sldMkLst>
        <pc:spChg chg="mod">
          <ac:chgData name="Carole BAHEUX" userId="2f4c6a97-6cd2-4787-8977-f53f4bff196c" providerId="ADAL" clId="{657F1143-609F-4CE1-AEC2-186BB17B3C01}" dt="2024-11-12T10:37:56.679" v="0" actId="33524"/>
          <ac:spMkLst>
            <pc:docMk/>
            <pc:sldMk cId="3048862639" sldId="256"/>
            <ac:spMk id="2" creationId="{AEFA922F-5FB0-D51D-18AE-30C6EC19CE3A}"/>
          </ac:spMkLst>
        </pc:spChg>
      </pc:sldChg>
      <pc:sldChg chg="modSp add mod">
        <pc:chgData name="Carole BAHEUX" userId="2f4c6a97-6cd2-4787-8977-f53f4bff196c" providerId="ADAL" clId="{657F1143-609F-4CE1-AEC2-186BB17B3C01}" dt="2024-11-12T10:40:13.145" v="81" actId="20577"/>
        <pc:sldMkLst>
          <pc:docMk/>
          <pc:sldMk cId="4267657238" sldId="315"/>
        </pc:sldMkLst>
        <pc:spChg chg="mod">
          <ac:chgData name="Carole BAHEUX" userId="2f4c6a97-6cd2-4787-8977-f53f4bff196c" providerId="ADAL" clId="{657F1143-609F-4CE1-AEC2-186BB17B3C01}" dt="2024-11-12T10:40:13.145" v="81" actId="20577"/>
          <ac:spMkLst>
            <pc:docMk/>
            <pc:sldMk cId="4267657238" sldId="315"/>
            <ac:spMk id="2" creationId="{1A17F18F-1F9E-656C-92D9-5D8762213DD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7A3A39-EBFB-4557-BCA5-62694D248151}" type="datetimeFigureOut">
              <a:rPr lang="fr-FR" smtClean="0"/>
              <a:t>12/11/2024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46080B-179F-4671-8A7B-035264DCE665}" type="slidenum">
              <a:rPr lang="fr-FR" smtClean="0"/>
              <a:t>‹N°›</a:t>
            </a:fld>
            <a:endParaRPr lang="fr-FR"/>
          </a:p>
        </p:txBody>
      </p:sp>
    </p:spTree>
    <p:extLst>
      <p:ext uri="{BB962C8B-B14F-4D97-AF65-F5344CB8AC3E}">
        <p14:creationId xmlns:p14="http://schemas.microsoft.com/office/powerpoint/2010/main" val="2120661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llophonie.hypotheses.org/a-propos/plurilinguismathematiqu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video.irem.univ-paris-diderot.fr/videos/recently-added"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inspe.upf.pf/riicla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impa.info/"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mathunion.org/icmi/activities/developing-countries-support/capacity-networking-project-canp)%20(Pierre"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8" Type="http://schemas.openxmlformats.org/officeDocument/2006/relationships/hyperlink" Target="http://sites.univ-lyon2.fr/asi/12" TargetMode="External"/><Relationship Id="rId3" Type="http://schemas.openxmlformats.org/officeDocument/2006/relationships/hyperlink" Target="https://savoirs.usherbrooke.ca/handle/11143/20731" TargetMode="External"/><Relationship Id="rId7" Type="http://schemas.openxmlformats.org/officeDocument/2006/relationships/hyperlink" Target="https://sites.unipa.it/grim/quaderno_2024_numspec_13.htm"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www.cieaem.org/" TargetMode="External"/><Relationship Id="rId5" Type="http://schemas.openxmlformats.org/officeDocument/2006/relationships/hyperlink" Target="https://adima3.sciencesconf.org/data/pages/Actes_colloque_ADiMA_3_2022_.pdf" TargetMode="External"/><Relationship Id="rId4" Type="http://schemas.openxmlformats.org/officeDocument/2006/relationships/hyperlink" Target="https://savoirs.usherbrooke.ca/bitstream/handle/11143/20731/Actes_colloque_ADiMA3_2022%20.pdf?sequence=3&amp;isAllowed=y" TargetMode="External"/><Relationship Id="rId9" Type="http://schemas.openxmlformats.org/officeDocument/2006/relationships/hyperlink" Target="https://sites.univ-lyon2.fr/asi/12/?page=16" TargetMode="Externa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8" Type="http://schemas.openxmlformats.org/officeDocument/2006/relationships/hyperlink" Target="http://sites.univ-lyon2.fr/asi/12" TargetMode="External"/><Relationship Id="rId3" Type="http://schemas.openxmlformats.org/officeDocument/2006/relationships/hyperlink" Target="https://savoirs.usherbrooke.ca/handle/11143/20731" TargetMode="External"/><Relationship Id="rId7" Type="http://schemas.openxmlformats.org/officeDocument/2006/relationships/hyperlink" Target="https://sites.unipa.it/grim/quaderno_2024_numspec_13.htm" TargetMode="External"/><Relationship Id="rId2" Type="http://schemas.openxmlformats.org/officeDocument/2006/relationships/slide" Target="../slides/slide27.xml"/><Relationship Id="rId1" Type="http://schemas.openxmlformats.org/officeDocument/2006/relationships/notesMaster" Target="../notesMasters/notesMaster1.xml"/><Relationship Id="rId6" Type="http://schemas.openxmlformats.org/officeDocument/2006/relationships/hyperlink" Target="http://www.cieaem.org/" TargetMode="External"/><Relationship Id="rId5" Type="http://schemas.openxmlformats.org/officeDocument/2006/relationships/hyperlink" Target="https://adima3.sciencesconf.org/data/pages/Actes_colloque_ADiMA_3_2022_.pdf" TargetMode="External"/><Relationship Id="rId4" Type="http://schemas.openxmlformats.org/officeDocument/2006/relationships/hyperlink" Target="https://savoirs.usherbrooke.ca/bitstream/handle/11143/20731/Actes_colloque_ADiMA3_2022%20.pdf?sequence=3&amp;isAllowed=y" TargetMode="External"/><Relationship Id="rId9" Type="http://schemas.openxmlformats.org/officeDocument/2006/relationships/hyperlink" Target="https://sites.univ-lyon2.fr/asi/12/?page=16"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allophonie.hypotheses.org/a-propos/plurilinguismathematiques"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s://video.irem.univ-paris-diderot.fr/videos/recently-added"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inspe.upf.pf/riiclas/"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r>
              <a:rPr lang="fr-FR" sz="1800" dirty="0">
                <a:effectLst/>
                <a:latin typeface="Times New Roman" panose="02020603050405020304" pitchFamily="18" charset="0"/>
                <a:ea typeface="Times New Roman" panose="02020603050405020304" pitchFamily="18" charset="0"/>
              </a:rPr>
              <a:t>La Commission Internationale Inter IREM a été impulsée par André </a:t>
            </a:r>
            <a:r>
              <a:rPr lang="fr-FR" sz="1800" dirty="0" err="1">
                <a:effectLst/>
                <a:latin typeface="Times New Roman" panose="02020603050405020304" pitchFamily="18" charset="0"/>
                <a:ea typeface="Times New Roman" panose="02020603050405020304" pitchFamily="18" charset="0"/>
              </a:rPr>
              <a:t>Antibi</a:t>
            </a:r>
            <a:r>
              <a:rPr lang="fr-FR" sz="1800" dirty="0">
                <a:effectLst/>
                <a:latin typeface="Times New Roman" panose="02020603050405020304" pitchFamily="18" charset="0"/>
                <a:ea typeface="Times New Roman" panose="02020603050405020304" pitchFamily="18" charset="0"/>
              </a:rPr>
              <a:t>, alors président de l’Assemblée des directeurs d’IREM, dans les années 90 pour des liens entre les IREM et des groupes de réflexion en Afrique et en Amérique latine).</a:t>
            </a:r>
          </a:p>
          <a:p>
            <a:pPr algn="just"/>
            <a:r>
              <a:rPr lang="fr-FR" sz="1800" dirty="0">
                <a:effectLst/>
                <a:latin typeface="Times New Roman" panose="02020603050405020304" pitchFamily="18" charset="0"/>
                <a:ea typeface="Times New Roman" panose="02020603050405020304" pitchFamily="18" charset="0"/>
              </a:rPr>
              <a:t>Une période de latence suit jusqu’au Colloque International des IREM en juin 2016 à Strasbourg : le réveil s’amorce.</a:t>
            </a:r>
          </a:p>
          <a:p>
            <a:pPr algn="just"/>
            <a:r>
              <a:rPr lang="fr-FR" sz="1800" b="1" dirty="0">
                <a:effectLst/>
                <a:latin typeface="Times New Roman" panose="02020603050405020304" pitchFamily="18" charset="0"/>
                <a:ea typeface="Times New Roman" panose="02020603050405020304" pitchFamily="18" charset="0"/>
              </a:rPr>
              <a:t>8 mai 2019 : </a:t>
            </a:r>
            <a:r>
              <a:rPr lang="fr-FR" sz="1800" dirty="0">
                <a:effectLst/>
                <a:latin typeface="Times New Roman" panose="02020603050405020304" pitchFamily="18" charset="0"/>
                <a:ea typeface="Times New Roman" panose="02020603050405020304" pitchFamily="18" charset="0"/>
              </a:rPr>
              <a:t>Création de la nouvelle Commission Internationale Inter-IREM lors du Cinquantenaire des IREM à Besançon, sur l’initiative de l’ADIREM, en association avec le GREMA, sous la Responsabilité de Christian Mauduit.</a:t>
            </a:r>
          </a:p>
          <a:p>
            <a:pPr algn="just"/>
            <a:r>
              <a:rPr lang="fr-FR" sz="1800" dirty="0">
                <a:effectLst/>
                <a:latin typeface="Times New Roman" panose="02020603050405020304" pitchFamily="18" charset="0"/>
                <a:ea typeface="Times New Roman" panose="02020603050405020304" pitchFamily="18" charset="0"/>
              </a:rPr>
              <a:t>Un tour de table en présentiel et </a:t>
            </a:r>
            <a:r>
              <a:rPr lang="fr-FR" sz="1800" dirty="0" err="1">
                <a:effectLst/>
                <a:latin typeface="Times New Roman" panose="02020603050405020304" pitchFamily="18" charset="0"/>
                <a:ea typeface="Times New Roman" panose="02020603050405020304" pitchFamily="18" charset="0"/>
              </a:rPr>
              <a:t>visio</a:t>
            </a:r>
            <a:r>
              <a:rPr lang="fr-FR" sz="1800" dirty="0">
                <a:effectLst/>
                <a:latin typeface="Times New Roman" panose="02020603050405020304" pitchFamily="18" charset="0"/>
                <a:ea typeface="Times New Roman" panose="02020603050405020304" pitchFamily="18" charset="0"/>
              </a:rPr>
              <a:t> réunissant des collègues du Maghreb, du Sénégal, du Gabon, France métropolitaine et DOM TOM, fait émerger les principes fondateurs de la Commission et des thèmes de réflexion.</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2</a:t>
            </a:fld>
            <a:endParaRPr lang="fr-FR"/>
          </a:p>
        </p:txBody>
      </p:sp>
    </p:spTree>
    <p:extLst>
      <p:ext uri="{BB962C8B-B14F-4D97-AF65-F5344CB8AC3E}">
        <p14:creationId xmlns:p14="http://schemas.microsoft.com/office/powerpoint/2010/main" val="2685109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marL="285750" indent="-285750" algn="just">
              <a:lnSpc>
                <a:spcPct val="115000"/>
              </a:lnSpc>
              <a:spcAft>
                <a:spcPts val="1000"/>
              </a:spcAft>
              <a:buFontTx/>
              <a:buChar char="-"/>
            </a:pPr>
            <a:r>
              <a:rPr lang="fr-FR" sz="1800" dirty="0">
                <a:effectLst/>
                <a:latin typeface="Times New Roman" panose="02020603050405020304" pitchFamily="18" charset="0"/>
                <a:ea typeface="Times New Roman" panose="02020603050405020304" pitchFamily="18" charset="0"/>
              </a:rPr>
              <a:t>Responsable : Christian Mauduit 2019 ; Patrick </a:t>
            </a:r>
            <a:r>
              <a:rPr lang="fr-FR" sz="1800" dirty="0" err="1">
                <a:effectLst/>
                <a:latin typeface="Times New Roman" panose="02020603050405020304" pitchFamily="18" charset="0"/>
                <a:ea typeface="Times New Roman" panose="02020603050405020304" pitchFamily="18" charset="0"/>
              </a:rPr>
              <a:t>Frétigné</a:t>
            </a:r>
            <a:r>
              <a:rPr lang="fr-FR" sz="1800" dirty="0">
                <a:effectLst/>
                <a:latin typeface="Times New Roman" panose="02020603050405020304" pitchFamily="18" charset="0"/>
                <a:ea typeface="Times New Roman" panose="02020603050405020304" pitchFamily="18" charset="0"/>
              </a:rPr>
              <a:t> depuis 2020.</a:t>
            </a:r>
          </a:p>
          <a:p>
            <a:pPr marL="285750" marR="0" lvl="0" indent="-285750" algn="just" defTabSz="914400" rtl="0" eaLnBrk="1" fontAlgn="auto" latinLnBrk="0" hangingPunct="1">
              <a:lnSpc>
                <a:spcPct val="115000"/>
              </a:lnSpc>
              <a:spcBef>
                <a:spcPts val="0"/>
              </a:spcBef>
              <a:spcAft>
                <a:spcPts val="1000"/>
              </a:spcAft>
              <a:buClrTx/>
              <a:buSzTx/>
              <a:buFontTx/>
              <a:buChar char="-"/>
              <a:tabLst/>
              <a:defRPr/>
            </a:pPr>
            <a:r>
              <a:rPr lang="fr-FR" sz="1800" b="1" dirty="0">
                <a:effectLst/>
                <a:latin typeface="Times New Roman" panose="02020603050405020304" pitchFamily="18" charset="0"/>
                <a:ea typeface="Times New Roman" panose="02020603050405020304" pitchFamily="18" charset="0"/>
              </a:rPr>
              <a:t>Le 13 août 2019</a:t>
            </a:r>
            <a:r>
              <a:rPr lang="fr-FR" sz="1800" dirty="0">
                <a:effectLst/>
                <a:latin typeface="Times New Roman" panose="02020603050405020304" pitchFamily="18" charset="0"/>
                <a:ea typeface="Times New Roman" panose="02020603050405020304" pitchFamily="18" charset="0"/>
              </a:rPr>
              <a:t>, Christian Mauduit décède subitement et quelques mois plus tard, Patrick </a:t>
            </a:r>
            <a:r>
              <a:rPr lang="fr-FR" sz="1800" dirty="0" err="1">
                <a:effectLst/>
                <a:latin typeface="Times New Roman" panose="02020603050405020304" pitchFamily="18" charset="0"/>
                <a:ea typeface="Times New Roman" panose="02020603050405020304" pitchFamily="18" charset="0"/>
              </a:rPr>
              <a:t>Frétigné</a:t>
            </a:r>
            <a:r>
              <a:rPr lang="fr-FR" sz="1800" dirty="0">
                <a:effectLst/>
                <a:latin typeface="Times New Roman" panose="02020603050405020304" pitchFamily="18" charset="0"/>
                <a:ea typeface="Times New Roman" panose="02020603050405020304" pitchFamily="18" charset="0"/>
              </a:rPr>
              <a:t> prend la responsabilité de la Commission.</a:t>
            </a:r>
          </a:p>
          <a:p>
            <a:pPr marL="285750" marR="0" lvl="0" indent="-285750" algn="just" defTabSz="914400" rtl="0" eaLnBrk="1" fontAlgn="auto" latinLnBrk="0" hangingPunct="1">
              <a:lnSpc>
                <a:spcPct val="115000"/>
              </a:lnSpc>
              <a:spcBef>
                <a:spcPts val="0"/>
              </a:spcBef>
              <a:spcAft>
                <a:spcPts val="1000"/>
              </a:spcAft>
              <a:buClrTx/>
              <a:buSzTx/>
              <a:buFontTx/>
              <a:buChar char="-"/>
              <a:tabLst/>
              <a:defRPr/>
            </a:pPr>
            <a:r>
              <a:rPr lang="fr-FR" sz="1800" dirty="0">
                <a:effectLst/>
                <a:latin typeface="Times New Roman" panose="02020603050405020304" pitchFamily="18" charset="0"/>
                <a:ea typeface="Times New Roman" panose="02020603050405020304" pitchFamily="18" charset="0"/>
              </a:rPr>
              <a:t>Coordination : 5 membres des IREM (à l’origine) ; 11 membres actuellement (membres des IREM)</a:t>
            </a:r>
          </a:p>
          <a:p>
            <a:pPr marL="285750" marR="0" lvl="0" indent="-285750" algn="just" defTabSz="914400" rtl="0" eaLnBrk="1" fontAlgn="auto" latinLnBrk="0" hangingPunct="1">
              <a:lnSpc>
                <a:spcPct val="115000"/>
              </a:lnSpc>
              <a:spcBef>
                <a:spcPts val="0"/>
              </a:spcBef>
              <a:spcAft>
                <a:spcPts val="1000"/>
              </a:spcAft>
              <a:buClrTx/>
              <a:buSzTx/>
              <a:buFontTx/>
              <a:buChar char="-"/>
              <a:tabLst/>
              <a:defRPr/>
            </a:pPr>
            <a:r>
              <a:rPr lang="fr-FR" sz="1800" dirty="0">
                <a:effectLst/>
                <a:latin typeface="Times New Roman" panose="02020603050405020304" pitchFamily="18" charset="0"/>
                <a:ea typeface="Times New Roman" panose="02020603050405020304" pitchFamily="18" charset="0"/>
              </a:rPr>
              <a:t>Liste de diffusion qui compte actuellement 247 membres (fusion des listes de diffusion GREMA et de la liste </a:t>
            </a:r>
            <a:r>
              <a:rPr lang="fr-FR" sz="1800" dirty="0" err="1">
                <a:effectLst/>
                <a:latin typeface="Times New Roman" panose="02020603050405020304" pitchFamily="18" charset="0"/>
                <a:ea typeface="Times New Roman" panose="02020603050405020304" pitchFamily="18" charset="0"/>
              </a:rPr>
              <a:t>CIntII</a:t>
            </a:r>
            <a:r>
              <a:rPr lang="fr-FR" sz="1800" dirty="0">
                <a:effectLst/>
                <a:latin typeface="Times New Roman" panose="02020603050405020304" pitchFamily="18" charset="0"/>
                <a:ea typeface="Times New Roman" panose="02020603050405020304" pitchFamily="18" charset="0"/>
              </a:rPr>
              <a:t> en 2024)</a:t>
            </a:r>
          </a:p>
          <a:p>
            <a:pPr marL="285750" marR="0" lvl="0" indent="-285750" algn="just" defTabSz="914400" rtl="0" eaLnBrk="1" fontAlgn="auto" latinLnBrk="0" hangingPunct="1">
              <a:lnSpc>
                <a:spcPct val="115000"/>
              </a:lnSpc>
              <a:spcBef>
                <a:spcPts val="0"/>
              </a:spcBef>
              <a:spcAft>
                <a:spcPts val="1000"/>
              </a:spcAft>
              <a:buClrTx/>
              <a:buSzTx/>
              <a:buFontTx/>
              <a:buChar char="-"/>
              <a:tabLst/>
              <a:defRPr/>
            </a:pPr>
            <a:r>
              <a:rPr lang="fr-FR" sz="1800" dirty="0">
                <a:effectLst/>
                <a:latin typeface="Times New Roman" panose="02020603050405020304" pitchFamily="18" charset="0"/>
                <a:ea typeface="Times New Roman" panose="02020603050405020304" pitchFamily="18" charset="0"/>
              </a:rPr>
              <a:t>Nous proposons trois à quatre réunions par an. Nous sommes en général au nombre de vingt à trente : en présentiel, en </a:t>
            </a:r>
            <a:r>
              <a:rPr lang="fr-FR" sz="1800" dirty="0" err="1">
                <a:effectLst/>
                <a:latin typeface="Times New Roman" panose="02020603050405020304" pitchFamily="18" charset="0"/>
                <a:ea typeface="Times New Roman" panose="02020603050405020304" pitchFamily="18" charset="0"/>
              </a:rPr>
              <a:t>visio</a:t>
            </a:r>
            <a:r>
              <a:rPr lang="fr-FR" sz="1800" dirty="0">
                <a:effectLst/>
                <a:latin typeface="Times New Roman" panose="02020603050405020304" pitchFamily="18" charset="0"/>
                <a:ea typeface="Times New Roman" panose="02020603050405020304" pitchFamily="18" charset="0"/>
              </a:rPr>
              <a:t> ou en hybride. Les membres de la liste de diffusion participent ou non aux différentes réunions, selon les thèmes proposés et leur disponibilité.</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3</a:t>
            </a:fld>
            <a:endParaRPr lang="fr-FR"/>
          </a:p>
        </p:txBody>
      </p:sp>
    </p:spTree>
    <p:extLst>
      <p:ext uri="{BB962C8B-B14F-4D97-AF65-F5344CB8AC3E}">
        <p14:creationId xmlns:p14="http://schemas.microsoft.com/office/powerpoint/2010/main" val="2378428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Développer</a:t>
            </a:r>
            <a:r>
              <a:rPr lang="fr-FR" sz="1800" dirty="0">
                <a:effectLst/>
                <a:latin typeface="Times New Roman" panose="02020603050405020304" pitchFamily="18" charset="0"/>
                <a:ea typeface="Times New Roman" panose="02020603050405020304" pitchFamily="18" charset="0"/>
              </a:rPr>
              <a:t> de manière collaborative des contacts et des projets internationaux concernant l’enseignement des mathématiques et la formation des enseignants </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Favoriser</a:t>
            </a:r>
            <a:r>
              <a:rPr lang="fr-FR" sz="1800" dirty="0">
                <a:effectLst/>
                <a:latin typeface="Times New Roman" panose="02020603050405020304" pitchFamily="18" charset="0"/>
                <a:ea typeface="Times New Roman" panose="02020603050405020304" pitchFamily="18" charset="0"/>
              </a:rPr>
              <a:t> la mise en place de structures institutionnelles comparables à celles des IREM </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Favoriser </a:t>
            </a:r>
            <a:r>
              <a:rPr lang="fr-FR" sz="1800" dirty="0">
                <a:effectLst/>
                <a:latin typeface="Times New Roman" panose="02020603050405020304" pitchFamily="18" charset="0"/>
                <a:ea typeface="Times New Roman" panose="02020603050405020304" pitchFamily="18" charset="0"/>
              </a:rPr>
              <a:t>la diffusion de la culture scientifique </a:t>
            </a:r>
          </a:p>
          <a:p>
            <a:r>
              <a:rPr lang="fr-FR" sz="1800" i="1" dirty="0">
                <a:effectLst/>
                <a:latin typeface="Times New Roman" panose="02020603050405020304" pitchFamily="18" charset="0"/>
                <a:ea typeface="Times New Roman" panose="02020603050405020304" pitchFamily="18" charset="0"/>
              </a:rPr>
              <a:t>- Donner davantage de visibilité</a:t>
            </a:r>
            <a:r>
              <a:rPr lang="fr-FR" sz="1800" dirty="0">
                <a:effectLst/>
                <a:latin typeface="Times New Roman" panose="02020603050405020304" pitchFamily="18" charset="0"/>
                <a:ea typeface="Times New Roman" panose="02020603050405020304" pitchFamily="18" charset="0"/>
              </a:rPr>
              <a:t> à des actions internationales, notamment sur le portail des IREM</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4</a:t>
            </a:fld>
            <a:endParaRPr lang="fr-FR"/>
          </a:p>
        </p:txBody>
      </p:sp>
    </p:spTree>
    <p:extLst>
      <p:ext uri="{BB962C8B-B14F-4D97-AF65-F5344CB8AC3E}">
        <p14:creationId xmlns:p14="http://schemas.microsoft.com/office/powerpoint/2010/main" val="2764682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200" b="1" dirty="0">
                <a:solidFill>
                  <a:srgbClr val="FF0000"/>
                </a:solidFill>
                <a:effectLst/>
                <a:latin typeface="Times New Roman" panose="02020603050405020304" pitchFamily="18" charset="0"/>
                <a:ea typeface="Times New Roman" panose="02020603050405020304" pitchFamily="18" charset="0"/>
              </a:rPr>
              <a:t>LES AXES DE REFLEXION au nombre de 7</a:t>
            </a:r>
            <a:endParaRPr lang="fr-FR" sz="1200" dirty="0">
              <a:effectLst/>
              <a:latin typeface="Times New Roman" panose="02020603050405020304" pitchFamily="18" charset="0"/>
              <a:ea typeface="Times New Roman" panose="02020603050405020304" pitchFamily="18" charset="0"/>
            </a:endParaRPr>
          </a:p>
          <a:p>
            <a:pPr marL="457200" algn="just">
              <a:lnSpc>
                <a:spcPct val="115000"/>
              </a:lnSpc>
              <a:spcAft>
                <a:spcPts val="1000"/>
              </a:spcAft>
            </a:pPr>
            <a:r>
              <a:rPr lang="fr-FR" sz="1200" b="1" dirty="0">
                <a:effectLst/>
                <a:latin typeface="Times New Roman" panose="02020603050405020304" pitchFamily="18" charset="0"/>
                <a:ea typeface="Calibri" panose="020F0502020204030204" pitchFamily="34" charset="0"/>
                <a:cs typeface="Times New Roman" panose="02020603050405020304" pitchFamily="18" charset="0"/>
              </a:rPr>
              <a:t>LE MULTILINGUISME : </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1200" dirty="0" err="1">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L’APPROCHE PAR COMPETENCES : points de vue croisés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Année 2022- 2023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L’ANALYSE STATISTIQUE IMPLICATIVE</a:t>
            </a:r>
            <a:r>
              <a:rPr lang="fr-FR" sz="1800" dirty="0">
                <a:effectLst/>
                <a:latin typeface="Times New Roman" panose="02020603050405020304" pitchFamily="18" charset="0"/>
                <a:ea typeface="Times New Roman" panose="02020603050405020304" pitchFamily="18" charset="0"/>
              </a:rPr>
              <a:t> – Année 2023-2024</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LES ACTIONS DE DIFFUSION DE LA « CULTURE SCIENTIFIQUE » </a:t>
            </a:r>
            <a:r>
              <a:rPr lang="fr-FR" sz="1800" b="1" u="sng" dirty="0">
                <a:solidFill>
                  <a:srgbClr val="0000FF"/>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Différentes réunions</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CREATION OU RE-CREATION D’IREM OU DE STRUCTURE PROCHE – </a:t>
            </a:r>
            <a:r>
              <a:rPr lang="fr-FR" sz="1800" dirty="0">
                <a:effectLst/>
                <a:latin typeface="Times New Roman" panose="02020603050405020304" pitchFamily="18" charset="0"/>
                <a:ea typeface="Times New Roman" panose="02020603050405020304" pitchFamily="18" charset="0"/>
              </a:rPr>
              <a:t>Différentes réunions</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REFORMES CURRICULAIRES ET FORMATION – </a:t>
            </a:r>
            <a:r>
              <a:rPr lang="fr-FR" sz="1800" dirty="0">
                <a:effectLst/>
                <a:latin typeface="Times New Roman" panose="02020603050405020304" pitchFamily="18" charset="0"/>
                <a:ea typeface="Times New Roman" panose="02020603050405020304" pitchFamily="18" charset="0"/>
              </a:rPr>
              <a:t>Différentes réunions</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LES EVALUATIONS INTERNATIONALES OU NATIONALES</a:t>
            </a: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5</a:t>
            </a:fld>
            <a:endParaRPr lang="fr-FR"/>
          </a:p>
        </p:txBody>
      </p:sp>
    </p:spTree>
    <p:extLst>
      <p:ext uri="{BB962C8B-B14F-4D97-AF65-F5344CB8AC3E}">
        <p14:creationId xmlns:p14="http://schemas.microsoft.com/office/powerpoint/2010/main" val="2995441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200" b="1" dirty="0">
                <a:solidFill>
                  <a:srgbClr val="FF0000"/>
                </a:solidFill>
                <a:effectLst/>
                <a:latin typeface="Times New Roman" panose="02020603050405020304" pitchFamily="18" charset="0"/>
                <a:ea typeface="Times New Roman" panose="02020603050405020304" pitchFamily="18" charset="0"/>
              </a:rPr>
              <a:t>LES AXES DE REFLEXION</a:t>
            </a:r>
            <a:endParaRPr lang="fr-FR" sz="1200" dirty="0">
              <a:effectLst/>
              <a:latin typeface="Times New Roman" panose="02020603050405020304" pitchFamily="18" charset="0"/>
              <a:ea typeface="Times New Roman" panose="02020603050405020304" pitchFamily="18" charset="0"/>
            </a:endParaRPr>
          </a:p>
          <a:p>
            <a:pPr marL="457200" algn="just">
              <a:lnSpc>
                <a:spcPct val="115000"/>
              </a:lnSpc>
              <a:spcAft>
                <a:spcPts val="1000"/>
              </a:spcAft>
            </a:pPr>
            <a:r>
              <a:rPr lang="fr-FR" sz="1200" b="1" dirty="0">
                <a:effectLst/>
                <a:latin typeface="Times New Roman" panose="02020603050405020304" pitchFamily="18" charset="0"/>
                <a:ea typeface="Calibri" panose="020F0502020204030204" pitchFamily="34" charset="0"/>
                <a:cs typeface="Times New Roman" panose="02020603050405020304" pitchFamily="18" charset="0"/>
              </a:rPr>
              <a:t>LE MULTILINGUISME : </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1200" dirty="0" err="1">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6</a:t>
            </a:fld>
            <a:endParaRPr lang="fr-FR"/>
          </a:p>
        </p:txBody>
      </p:sp>
    </p:spTree>
    <p:extLst>
      <p:ext uri="{BB962C8B-B14F-4D97-AF65-F5344CB8AC3E}">
        <p14:creationId xmlns:p14="http://schemas.microsoft.com/office/powerpoint/2010/main" val="1898496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marL="457200" algn="just">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MULTILINGUISME :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dirty="0">
                <a:effectLst/>
                <a:latin typeface="Times New Roman" panose="02020603050405020304" pitchFamily="18" charset="0"/>
                <a:ea typeface="Times New Roman" panose="02020603050405020304" pitchFamily="18" charset="0"/>
              </a:rPr>
              <a:t>Des publics sensibilisés : Mayotte, La Réunion, Maroc, Tunisie, Sénégal…</a:t>
            </a:r>
          </a:p>
          <a:p>
            <a:pPr algn="just">
              <a:lnSpc>
                <a:spcPct val="115000"/>
              </a:lnSpc>
            </a:pPr>
            <a:r>
              <a:rPr lang="fr-FR" sz="1800" dirty="0">
                <a:effectLst/>
                <a:latin typeface="Times New Roman" panose="02020603050405020304" pitchFamily="18" charset="0"/>
                <a:ea typeface="Times New Roman" panose="02020603050405020304" pitchFamily="18" charset="0"/>
              </a:rPr>
              <a:t>Des appuis : le Séminaire de Paris en juin 2019 à l’initiative du groupe </a:t>
            </a:r>
            <a:r>
              <a:rPr lang="fr-FR" sz="1800" dirty="0" err="1">
                <a:effectLst/>
                <a:latin typeface="Times New Roman" panose="02020603050405020304" pitchFamily="18" charset="0"/>
                <a:ea typeface="Times New Roman" panose="02020603050405020304" pitchFamily="18" charset="0"/>
              </a:rPr>
              <a:t>Plurimaths</a:t>
            </a:r>
            <a:r>
              <a:rPr lang="fr-FR" sz="1800" dirty="0">
                <a:effectLst/>
                <a:latin typeface="Times New Roman" panose="02020603050405020304" pitchFamily="18" charset="0"/>
                <a:ea typeface="Times New Roman" panose="02020603050405020304" pitchFamily="18" charset="0"/>
              </a:rPr>
              <a:t> : D’un langage à l’autre (vidéos disponibles sur le site de l’IREM de Paris-Cité) mais aussi à </a:t>
            </a:r>
            <a:r>
              <a:rPr lang="fr-F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https://allophonie.hypotheses.org/a-propos/plurilinguismathematiques</a:t>
            </a:r>
            <a:r>
              <a:rPr lang="fr-F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Avec notamment, pour le Séminaire de Paris,</a:t>
            </a:r>
          </a:p>
          <a:p>
            <a:pPr algn="just">
              <a:lnSpc>
                <a:spcPct val="115000"/>
              </a:lnSpc>
            </a:pPr>
            <a:r>
              <a:rPr lang="fr-FR" sz="1800" b="0" i="0" u="sng" dirty="0">
                <a:solidFill>
                  <a:srgbClr val="24890D"/>
                </a:solidFill>
                <a:effectLst/>
                <a:latin typeface="Times New Roman" panose="02020603050405020304" pitchFamily="18" charset="0"/>
                <a:cs typeface="Times New Roman" panose="02020603050405020304" pitchFamily="18" charset="0"/>
                <a:hlinkClick r:id="rId4"/>
              </a:rPr>
              <a:t>Apprendre les mathématiques en mode bilingue : enjeux, processus</a:t>
            </a:r>
            <a:r>
              <a:rPr lang="fr-FR" sz="1800" b="0" i="0" dirty="0">
                <a:solidFill>
                  <a:srgbClr val="2B2B2B"/>
                </a:solidFill>
                <a:effectLst/>
                <a:latin typeface="Times New Roman" panose="02020603050405020304" pitchFamily="18" charset="0"/>
                <a:cs typeface="Times New Roman" panose="02020603050405020304" pitchFamily="18" charset="0"/>
              </a:rPr>
              <a:t>, par Laurent GAJO</a:t>
            </a:r>
          </a:p>
          <a:p>
            <a:pPr algn="just">
              <a:lnSpc>
                <a:spcPct val="115000"/>
              </a:lnSpc>
            </a:pPr>
            <a:r>
              <a:rPr lang="fr-FR" sz="1800" b="0" i="0" u="none" strike="noStrike" dirty="0">
                <a:solidFill>
                  <a:srgbClr val="41A62A"/>
                </a:solidFill>
                <a:effectLst/>
                <a:latin typeface="Times New Roman" panose="02020603050405020304" pitchFamily="18" charset="0"/>
                <a:cs typeface="Times New Roman" panose="02020603050405020304" pitchFamily="18" charset="0"/>
              </a:rPr>
              <a:t>Les langues du monde pour comprendre les mathématiques, par Caroline POISARD</a:t>
            </a:r>
            <a:endParaRPr lang="fr-FR"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l" fontAlgn="base"/>
            <a:r>
              <a:rPr lang="fr-FR" sz="1800" b="0" i="0" dirty="0">
                <a:solidFill>
                  <a:srgbClr val="008000"/>
                </a:solidFill>
                <a:effectLst/>
                <a:latin typeface="Times New Roman" panose="02020603050405020304" pitchFamily="18" charset="0"/>
                <a:cs typeface="Times New Roman" panose="02020603050405020304" pitchFamily="18" charset="0"/>
              </a:rPr>
              <a:t>Apprendre les mathématiques en langue seconde (Atelier)</a:t>
            </a:r>
            <a:endParaRPr lang="fr-FR" sz="1800" b="0" i="0" dirty="0">
              <a:solidFill>
                <a:srgbClr val="2B2B2B"/>
              </a:solidFill>
              <a:effectLst/>
              <a:latin typeface="Times New Roman" panose="02020603050405020304" pitchFamily="18" charset="0"/>
              <a:cs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Dès la première journée de travail (septembre 2019) sur « Apprentissages mathématiques et multilinguisme »,</a:t>
            </a: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Sur « Mathématiques et langage », intervention de Christophe Hache ; sur «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Apprendre/Enseigner les mathématiques dans des contextes bilingues ou plurilingues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témoignages et/ou exposés de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Ka (Sénégal), Safia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Spitalier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(Algérie) ; Khalid Najib (Maroc), Fadhel Adel (Tunisie),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Elysé</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Rajaonarimanana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(Madagascar), enfin un exposé sur « </a:t>
            </a:r>
            <a:r>
              <a:rPr lang="fr-FR" sz="1800" kern="1200" dirty="0">
                <a:effectLst/>
                <a:latin typeface="Times New Roman" panose="02020603050405020304" pitchFamily="18" charset="0"/>
                <a:ea typeface="Calibri" panose="020F0502020204030204" pitchFamily="34" charset="0"/>
                <a:cs typeface="Times New Roman" panose="02020603050405020304" pitchFamily="18" charset="0"/>
              </a:rPr>
              <a:t>Le concept de négation en Tunisie et au Cameroun » par Viviane Durand-Guerrier.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Dans les réunions suivantes, nous avons décidé de :</a:t>
            </a:r>
          </a:p>
          <a:p>
            <a:pPr marL="0" lvl="0" indent="0" algn="just">
              <a:lnSpc>
                <a:spcPct val="115000"/>
              </a:lnSpc>
              <a:spcAft>
                <a:spcPts val="1000"/>
              </a:spcAft>
              <a:buFont typeface="Symbol" panose="05050102010706020507" pitchFamily="18" charset="2"/>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Continuer nos échanges sur multi/plurilinguisme et apprentissages mathématiques en particulier sur la situation à Mayotte (Jean-Jacques Salone « Maths et Langues à Mayotte) , les effets de la malgachisation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Elysé</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Rajaonarimanana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le bilinguisme au Sénégal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Ka) et au Mali (Hawa Coulibaly)</a:t>
            </a:r>
            <a:endParaRPr lang="fr-FR" sz="1800" i="0" u="none" strike="noStrike"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lnSpc>
                <a:spcPct val="115000"/>
              </a:lnSpc>
              <a:spcAft>
                <a:spcPts val="1000"/>
              </a:spcAft>
              <a:buFont typeface="Arial" panose="020B0604020202020204" pitchFamily="34" charset="0"/>
              <a:buChar char="•"/>
            </a:pPr>
            <a:r>
              <a:rPr lang="fr-FR" sz="1800" i="1" u="none" strike="noStrike" baseline="0" dirty="0">
                <a:solidFill>
                  <a:schemeClr val="tx1"/>
                </a:solidFill>
                <a:latin typeface="Times New Roman" panose="02020603050405020304" pitchFamily="18" charset="0"/>
                <a:cs typeface="Times New Roman" panose="02020603050405020304" pitchFamily="18" charset="0"/>
              </a:rPr>
              <a:t>Multilinguisme et apprentissage des mathématiques à Mayotte </a:t>
            </a:r>
            <a:r>
              <a:rPr lang="fr-FR" sz="1800" i="0" u="none" strike="noStrike" baseline="0" dirty="0">
                <a:solidFill>
                  <a:schemeClr val="tx1"/>
                </a:solidFill>
                <a:latin typeface="Times New Roman" panose="02020603050405020304" pitchFamily="18" charset="0"/>
                <a:cs typeface="Times New Roman" panose="02020603050405020304" pitchFamily="18" charset="0"/>
              </a:rPr>
              <a:t>Langues maternelles et formation des concepts ? Quelles interactions ? </a:t>
            </a:r>
            <a:r>
              <a:rPr lang="fr-FR" sz="1800" dirty="0">
                <a:solidFill>
                  <a:schemeClr val="tx1"/>
                </a:solidFill>
                <a:latin typeface="Times New Roman" panose="02020603050405020304" pitchFamily="18" charset="0"/>
                <a:cs typeface="Times New Roman" panose="02020603050405020304" pitchFamily="18" charset="0"/>
              </a:rPr>
              <a:t>(</a:t>
            </a:r>
            <a:r>
              <a:rPr lang="fr-FR" sz="1800" i="0" u="none" strike="noStrike" baseline="0" dirty="0">
                <a:solidFill>
                  <a:schemeClr val="tx1"/>
                </a:solidFill>
                <a:latin typeface="Times New Roman" panose="02020603050405020304" pitchFamily="18" charset="0"/>
                <a:cs typeface="Times New Roman" panose="02020603050405020304" pitchFamily="18" charset="0"/>
              </a:rPr>
              <a:t>Jean Jacques Salone)</a:t>
            </a:r>
          </a:p>
          <a:p>
            <a:pPr marL="285750" lvl="0" indent="-285750" algn="just">
              <a:lnSpc>
                <a:spcPct val="115000"/>
              </a:lnSpc>
              <a:spcAft>
                <a:spcPts val="1000"/>
              </a:spcAft>
              <a:buFont typeface="Arial" panose="020B0604020202020204" pitchFamily="34" charset="0"/>
              <a:buChar char="•"/>
            </a:pPr>
            <a:r>
              <a:rPr lang="fr-F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L’usage des langues maternelles (voire métissées) dans les apprentissages premiers (enseignement primaire) : points de vue - Sénégal, Madagascar, Mayotte, Maghreb</a:t>
            </a:r>
          </a:p>
          <a:p>
            <a:pPr marL="285750" lvl="0" indent="-285750" algn="just">
              <a:lnSpc>
                <a:spcPct val="115000"/>
              </a:lnSpc>
              <a:spcAft>
                <a:spcPts val="1000"/>
              </a:spcAft>
              <a:buFont typeface="Arial" panose="020B0604020202020204" pitchFamily="34" charset="0"/>
              <a:buChar char="•"/>
            </a:pPr>
            <a:r>
              <a:rPr lang="fr-F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 question des transitions Primaire/Secondaire et Secondaire/Université liée aux changements de langue d’enseignement</a:t>
            </a:r>
          </a:p>
          <a:p>
            <a:pPr marL="285750" lvl="0" indent="-285750" algn="just">
              <a:lnSpc>
                <a:spcPct val="115000"/>
              </a:lnSpc>
              <a:spcAft>
                <a:spcPts val="1000"/>
              </a:spcAft>
              <a:buFont typeface="Arial" panose="020B0604020202020204" pitchFamily="34" charset="0"/>
              <a:buChar char="•"/>
            </a:pPr>
            <a:r>
              <a:rPr lang="fr-FR" sz="1800" b="0" i="0" dirty="0">
                <a:solidFill>
                  <a:schemeClr val="tx1"/>
                </a:solidFill>
                <a:effectLst/>
                <a:latin typeface="Times New Roman" panose="02020603050405020304" pitchFamily="18" charset="0"/>
                <a:cs typeface="Times New Roman" panose="02020603050405020304" pitchFamily="18" charset="0"/>
              </a:rPr>
              <a:t>Multilinguisme, réintroduction du français au Maroc (Khalid Najib)</a:t>
            </a:r>
          </a:p>
          <a:p>
            <a:pPr marL="285750" lvl="0" indent="-285750" algn="just">
              <a:lnSpc>
                <a:spcPct val="115000"/>
              </a:lnSpc>
              <a:spcAft>
                <a:spcPts val="1000"/>
              </a:spcAft>
              <a:buFont typeface="Arial" panose="020B0604020202020204" pitchFamily="34" charset="0"/>
              <a:buChar char="•"/>
            </a:pP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pprentissages mathématiques et multilinguisme (Mali, Madagascar)  et lien avec la formation (RDC, Brésil)</a:t>
            </a:r>
            <a:endParaRPr lang="fr-FR" sz="4400" i="0" u="none" strike="noStrike"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lnSpc>
                <a:spcPct val="115000"/>
              </a:lnSpc>
              <a:spcAft>
                <a:spcPts val="1000"/>
              </a:spcAft>
              <a:buFont typeface="Arial" panose="020B0604020202020204" pitchFamily="34" charset="0"/>
              <a:buChar char="•"/>
            </a:pPr>
            <a:r>
              <a:rPr lang="fr-FR" sz="9600" i="0" u="none" strike="noStrike" baseline="0" dirty="0">
                <a:solidFill>
                  <a:schemeClr val="tx1"/>
                </a:solidFill>
                <a:latin typeface="Times New Roman" panose="02020603050405020304" pitchFamily="18" charset="0"/>
                <a:cs typeface="Times New Roman" panose="02020603050405020304" pitchFamily="18" charset="0"/>
              </a:rPr>
              <a:t>L’enseignement apprentissage des mathématiques en contexte bilingue. L’expérience du projet ARED au Sénégal (</a:t>
            </a:r>
            <a:r>
              <a:rPr lang="fr-FR" sz="9600" i="0" u="none" strike="noStrike" baseline="0" dirty="0" err="1">
                <a:solidFill>
                  <a:schemeClr val="tx1"/>
                </a:solidFill>
                <a:latin typeface="Times New Roman" panose="02020603050405020304" pitchFamily="18" charset="0"/>
                <a:cs typeface="Times New Roman" panose="02020603050405020304" pitchFamily="18" charset="0"/>
              </a:rPr>
              <a:t>Mangary</a:t>
            </a:r>
            <a:r>
              <a:rPr lang="fr-FR" sz="9600" i="0" u="none" strike="noStrike" baseline="0" dirty="0">
                <a:solidFill>
                  <a:schemeClr val="tx1"/>
                </a:solidFill>
                <a:latin typeface="Times New Roman" panose="02020603050405020304" pitchFamily="18" charset="0"/>
                <a:cs typeface="Times New Roman" panose="02020603050405020304" pitchFamily="18" charset="0"/>
              </a:rPr>
              <a:t> Ka)</a:t>
            </a:r>
          </a:p>
          <a:p>
            <a:pPr marL="285750" lvl="0" indent="-285750" algn="just">
              <a:lnSpc>
                <a:spcPct val="115000"/>
              </a:lnSpc>
              <a:spcAft>
                <a:spcPts val="1000"/>
              </a:spcAft>
              <a:buFont typeface="Arial" panose="020B0604020202020204" pitchFamily="34" charset="0"/>
              <a:buChar char="•"/>
            </a:pP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Un projet de lexique (Ana Lobo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4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lnSpc>
                <a:spcPct val="115000"/>
              </a:lnSpc>
              <a:spcAft>
                <a:spcPts val="1000"/>
              </a:spcAft>
              <a:buFont typeface="Arial" panose="020B0604020202020204" pitchFamily="34" charset="0"/>
              <a:buChar char="•"/>
            </a:pP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Comment compte-t-on dans sa langue natale ? (Ana Lobo </a:t>
            </a:r>
            <a:r>
              <a:rPr lang="fr-FR" sz="9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Mesquita</a:t>
            </a: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15000"/>
              </a:lnSpc>
              <a:spcAft>
                <a:spcPts val="1000"/>
              </a:spcAft>
            </a:pP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7</a:t>
            </a:fld>
            <a:endParaRPr lang="fr-FR"/>
          </a:p>
        </p:txBody>
      </p:sp>
    </p:spTree>
    <p:extLst>
      <p:ext uri="{BB962C8B-B14F-4D97-AF65-F5344CB8AC3E}">
        <p14:creationId xmlns:p14="http://schemas.microsoft.com/office/powerpoint/2010/main" val="39060478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Mais, aussi de prévoir un atelier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au Colloque du réseau des IREM à Clermont Ferrand sur « Mathématiques et Langues vivantes : sections européennes et autres dispositifs » (26 et 27 mai 2020, reporté au 18 et 19 mai 2021 sous un autre format en raison de la pandémie de Covid19 et non compatible finalement avec notre atelier). </a:t>
            </a:r>
            <a:endPar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Nous devions présenter une synthèse de différents documents (capsules et /ou textes)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Patrimoine culturel et mathématiques à Mayotte (J.J. Salone)</a:t>
            </a: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Apprentissages numériques en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bamanakan</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au Mali (Hawa Coulibaly)</a:t>
            </a: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Enseignement des maths à Madagascar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Elysé</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Rajaonamarinana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Enseignement des Maths en Tunisie - bilinguisme (Fadhel Adel)</a:t>
            </a: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Avantages du Bilinguisme au Sénégal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Ka)</a:t>
            </a: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Enseigner les maths à des élèves allophones, la notion de conjecture (Safia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Spitalier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lvl="0" indent="0" algn="just">
              <a:lnSpc>
                <a:spcPct val="115000"/>
              </a:lnSpc>
              <a:spcAft>
                <a:spcPts val="1000"/>
              </a:spcAft>
              <a:buFont typeface="Symbol" panose="05050102010706020507" pitchFamily="18" charset="2"/>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 octobre 2021, présentations</a:t>
            </a:r>
          </a:p>
          <a:p>
            <a:pPr marL="0" lvl="0" indent="0" algn="just">
              <a:lnSpc>
                <a:spcPct val="115000"/>
              </a:lnSpc>
              <a:spcAft>
                <a:spcPts val="1000"/>
              </a:spcAft>
              <a:buFont typeface="Symbol" panose="05050102010706020507" pitchFamily="18" charset="2"/>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d’un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projet de travail, incluant linguistes et didacticiens des mathématiques, sur la numération dans plusieurs pays (présenté par Ana Lobo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l’origine d’interventions dans différents colloques, </a:t>
            </a:r>
          </a:p>
          <a:p>
            <a:pPr marL="0" lvl="0" indent="0" algn="just">
              <a:lnSpc>
                <a:spcPct val="115000"/>
              </a:lnSpc>
              <a:spcAft>
                <a:spcPts val="1000"/>
              </a:spcAft>
              <a:buFont typeface="Symbol" panose="05050102010706020507" pitchFamily="18" charset="2"/>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et le développement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du réseau RIICLAS (</a:t>
            </a:r>
            <a:r>
              <a:rPr lang="en-US" sz="1800" u="sng" dirty="0">
                <a:solidFill>
                  <a:srgbClr val="0000FF"/>
                </a:solidFill>
                <a:effectLst/>
                <a:uFill>
                  <a:solidFill>
                    <a:srgbClr val="0000FF"/>
                  </a:solidFill>
                </a:uFill>
                <a:latin typeface="Times New Roman" panose="02020603050405020304" pitchFamily="18" charset="0"/>
                <a:ea typeface="Calibri" panose="020F0502020204030204" pitchFamily="34" charset="0"/>
                <a:cs typeface="Times New Roman" panose="02020603050405020304" pitchFamily="18" charset="0"/>
                <a:hlinkClick r:id="rId3"/>
              </a:rPr>
              <a:t>https://inspe.upf.pf/riiclas/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réseau de Recherche sur les Interactions entre Cultures,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Langues et Apprentissages Scolaires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(JJ Salone),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dont l’objectif vise à « conduire des recherches collaboratives et à revaloriser les pratiques éducatives qui tiennent compte des contextes locaux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sur l’ensemble des territoires où le français est une langue de scolarisation. </a:t>
            </a:r>
          </a:p>
          <a:p>
            <a:pPr marL="0" lvl="0" indent="0" algn="just">
              <a:lnSpc>
                <a:spcPct val="115000"/>
              </a:lnSpc>
              <a:spcAft>
                <a:spcPts val="1000"/>
              </a:spcAft>
              <a:buFont typeface="Symbol" panose="05050102010706020507" pitchFamily="18" charset="2"/>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 juin 2022, le prolongement d’une réflexion liée à la thématique du multilinguisme autour de la numération (Les Mathématiques sont aussi des faits de langue(s). Comment compte-t-on dans nos langues (Ana Lobo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15000"/>
              </a:lnSpc>
              <a:spcAft>
                <a:spcPts val="1000"/>
              </a:spcAft>
              <a:buFont typeface="Arial" panose="020B0604020202020204" pitchFamily="34" charset="0"/>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8</a:t>
            </a:fld>
            <a:endParaRPr lang="fr-FR"/>
          </a:p>
        </p:txBody>
      </p:sp>
    </p:spTree>
    <p:extLst>
      <p:ext uri="{BB962C8B-B14F-4D97-AF65-F5344CB8AC3E}">
        <p14:creationId xmlns:p14="http://schemas.microsoft.com/office/powerpoint/2010/main" val="3837950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200" b="1" dirty="0">
                <a:solidFill>
                  <a:srgbClr val="FF0000"/>
                </a:solidFill>
                <a:effectLst/>
                <a:latin typeface="Times New Roman" panose="02020603050405020304" pitchFamily="18" charset="0"/>
                <a:ea typeface="Times New Roman" panose="02020603050405020304" pitchFamily="18" charset="0"/>
              </a:rPr>
              <a:t>LES AXES DE REFLEXION</a:t>
            </a:r>
            <a:endParaRPr lang="fr-FR" sz="1200" dirty="0">
              <a:effectLst/>
              <a:latin typeface="Times New Roman" panose="02020603050405020304" pitchFamily="18" charset="0"/>
              <a:ea typeface="Times New Roman" panose="02020603050405020304" pitchFamily="18" charset="0"/>
            </a:endParaRPr>
          </a:p>
          <a:p>
            <a:pPr marL="457200" algn="just">
              <a:lnSpc>
                <a:spcPct val="115000"/>
              </a:lnSpc>
              <a:spcAft>
                <a:spcPts val="1000"/>
              </a:spcAft>
            </a:pPr>
            <a:r>
              <a:rPr lang="fr-FR" sz="1200" b="1" dirty="0">
                <a:effectLst/>
                <a:latin typeface="Times New Roman" panose="02020603050405020304" pitchFamily="18" charset="0"/>
                <a:ea typeface="Calibri" panose="020F0502020204030204" pitchFamily="34" charset="0"/>
                <a:cs typeface="Times New Roman" panose="02020603050405020304" pitchFamily="18" charset="0"/>
              </a:rPr>
              <a:t>LE MULTILINGUISME : </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1200" dirty="0" err="1">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L’APPROCHE PAR COMPETENCES : points de vue croisés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Année 2022- 2023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9</a:t>
            </a:fld>
            <a:endParaRPr lang="fr-FR"/>
          </a:p>
        </p:txBody>
      </p:sp>
    </p:spTree>
    <p:extLst>
      <p:ext uri="{BB962C8B-B14F-4D97-AF65-F5344CB8AC3E}">
        <p14:creationId xmlns:p14="http://schemas.microsoft.com/office/powerpoint/2010/main" val="2706962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marL="457200">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L’APPROCHE PAR COMPETENCES : points de vue croisés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Année 2022- 2023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 octobre 2022, Antoine Bodin nous a présenté </a:t>
            </a:r>
            <a:r>
              <a:rPr lang="fr-FR" sz="1800" kern="150" dirty="0">
                <a:solidFill>
                  <a:srgbClr val="000000"/>
                </a:solidFill>
                <a:effectLst/>
                <a:latin typeface="Times New Roman" panose="02020603050405020304" pitchFamily="18" charset="0"/>
                <a:ea typeface="Arial Unicode MS"/>
                <a:cs typeface="Times New Roman" panose="02020603050405020304" pitchFamily="18" charset="0"/>
              </a:rPr>
              <a:t>« La problématique des compétences entre curriculums et pratiques en France et ailleurs » puis nous avons eu une « Proposition d'itinéraires de formation interdisciplinaires en fonction des compétences indiquées dans les documents officiels au Brésil » (Marlene Alves Dias) et le « Développement des compétences mathématiques des élèves au Mali : quelle approche ? » (Salimata </a:t>
            </a:r>
            <a:r>
              <a:rPr lang="fr-FR" sz="1800" kern="150" dirty="0" err="1">
                <a:solidFill>
                  <a:srgbClr val="000000"/>
                </a:solidFill>
                <a:effectLst/>
                <a:latin typeface="Times New Roman" panose="02020603050405020304" pitchFamily="18" charset="0"/>
                <a:ea typeface="Arial Unicode MS"/>
                <a:cs typeface="Times New Roman" panose="02020603050405020304" pitchFamily="18" charset="0"/>
              </a:rPr>
              <a:t>Soumba</a:t>
            </a:r>
            <a:r>
              <a:rPr lang="fr-FR" sz="1800" kern="150" dirty="0">
                <a:solidFill>
                  <a:srgbClr val="000000"/>
                </a:solidFill>
                <a:effectLst/>
                <a:latin typeface="Times New Roman" panose="02020603050405020304" pitchFamily="18" charset="0"/>
                <a:ea typeface="Arial Unicode MS"/>
                <a:cs typeface="Times New Roman" panose="02020603050405020304" pitchFamily="18" charset="0"/>
              </a:rPr>
              <a:t> Diarra).</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kern="150" dirty="0">
                <a:solidFill>
                  <a:srgbClr val="000000"/>
                </a:solidFill>
                <a:effectLst/>
                <a:latin typeface="Times New Roman" panose="02020603050405020304" pitchFamily="18" charset="0"/>
                <a:ea typeface="Arial Unicode MS"/>
                <a:cs typeface="Times New Roman" panose="02020603050405020304" pitchFamily="18" charset="0"/>
              </a:rPr>
              <a:t>Pour la suite de notre réflexion sur l’APC, en mars 2023, nous avons vu un point de vue critique en Belgique et une exploration à partir des pratiques d’évaluation au Cameroun.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kern="150" dirty="0">
                <a:solidFill>
                  <a:srgbClr val="000000"/>
                </a:solidFill>
                <a:effectLst/>
                <a:latin typeface="Times New Roman" panose="02020603050405020304" pitchFamily="18" charset="0"/>
                <a:ea typeface="Arial Unicode MS"/>
                <a:cs typeface="Times New Roman" panose="02020603050405020304" pitchFamily="18" charset="0"/>
              </a:rPr>
              <a:t>Enfin, en juin 2023, nous avons regardé « l’approche par compétences dans les lycées professionnels.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kern="150" dirty="0">
                <a:solidFill>
                  <a:srgbClr val="000000"/>
                </a:solidFill>
                <a:effectLst/>
                <a:latin typeface="Times New Roman" panose="02020603050405020304" pitchFamily="18" charset="0"/>
                <a:ea typeface="Arial Unicode MS"/>
              </a:rPr>
              <a:t>Nous finalisons une</a:t>
            </a:r>
            <a:r>
              <a:rPr lang="fr-FR" sz="1800" dirty="0">
                <a:effectLst/>
                <a:latin typeface="Times New Roman" panose="02020603050405020304" pitchFamily="18" charset="0"/>
                <a:ea typeface="Times New Roman" panose="02020603050405020304" pitchFamily="18" charset="0"/>
              </a:rPr>
              <a:t> Publication sur quelques points de vue sur l’Approche par Compétences.</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10</a:t>
            </a:fld>
            <a:endParaRPr lang="fr-FR"/>
          </a:p>
        </p:txBody>
      </p:sp>
    </p:spTree>
    <p:extLst>
      <p:ext uri="{BB962C8B-B14F-4D97-AF65-F5344CB8AC3E}">
        <p14:creationId xmlns:p14="http://schemas.microsoft.com/office/powerpoint/2010/main" val="2755620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200" b="1" dirty="0">
                <a:solidFill>
                  <a:srgbClr val="FF0000"/>
                </a:solidFill>
                <a:effectLst/>
                <a:latin typeface="Times New Roman" panose="02020603050405020304" pitchFamily="18" charset="0"/>
                <a:ea typeface="Times New Roman" panose="02020603050405020304" pitchFamily="18" charset="0"/>
              </a:rPr>
              <a:t>LES AXES DE REFLEXION</a:t>
            </a:r>
            <a:endParaRPr lang="fr-FR" sz="1200" dirty="0">
              <a:effectLst/>
              <a:latin typeface="Times New Roman" panose="02020603050405020304" pitchFamily="18" charset="0"/>
              <a:ea typeface="Times New Roman" panose="02020603050405020304" pitchFamily="18" charset="0"/>
            </a:endParaRPr>
          </a:p>
          <a:p>
            <a:pPr marL="457200" algn="just">
              <a:lnSpc>
                <a:spcPct val="115000"/>
              </a:lnSpc>
              <a:spcAft>
                <a:spcPts val="1000"/>
              </a:spcAft>
            </a:pPr>
            <a:r>
              <a:rPr lang="fr-FR" sz="1200" b="1" dirty="0">
                <a:effectLst/>
                <a:latin typeface="Times New Roman" panose="02020603050405020304" pitchFamily="18" charset="0"/>
                <a:ea typeface="Calibri" panose="020F0502020204030204" pitchFamily="34" charset="0"/>
                <a:cs typeface="Times New Roman" panose="02020603050405020304" pitchFamily="18" charset="0"/>
              </a:rPr>
              <a:t>LE MULTILINGUISME : </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1200" dirty="0" err="1">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L’APPROCHE PAR COMPETENCES : points de vue croisés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Année 2022- 2023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L’ANALYSE STATISTIQUE IMPLICATIVE</a:t>
            </a:r>
            <a:r>
              <a:rPr lang="fr-FR" sz="1800" dirty="0">
                <a:effectLst/>
                <a:latin typeface="Times New Roman" panose="02020603050405020304" pitchFamily="18" charset="0"/>
                <a:ea typeface="Times New Roman" panose="02020603050405020304" pitchFamily="18" charset="0"/>
              </a:rPr>
              <a:t> – Année 2023-2024</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11</a:t>
            </a:fld>
            <a:endParaRPr lang="fr-FR"/>
          </a:p>
        </p:txBody>
      </p:sp>
    </p:spTree>
    <p:extLst>
      <p:ext uri="{BB962C8B-B14F-4D97-AF65-F5344CB8AC3E}">
        <p14:creationId xmlns:p14="http://schemas.microsoft.com/office/powerpoint/2010/main" val="2212633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L’ANALYSE STATISTIQUE IMPLICATIVE</a:t>
            </a:r>
            <a:r>
              <a:rPr lang="fr-FR" sz="1800" dirty="0">
                <a:effectLst/>
                <a:latin typeface="Times New Roman" panose="02020603050405020304" pitchFamily="18" charset="0"/>
                <a:ea typeface="Times New Roman" panose="02020603050405020304" pitchFamily="18" charset="0"/>
              </a:rPr>
              <a:t> – Année 2023-2024</a:t>
            </a:r>
          </a:p>
          <a:p>
            <a:pPr algn="just">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L’analyse statistique implicative, un outil à mieux connaître pour son intérêt dans l’enseignement et l’évaluation.</a:t>
            </a:r>
            <a:endParaRPr lang="fr-FR" sz="18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Pour cela, nous avons vu dans un premier temps (septembre 2023) l’approche et les usages dans les travaux internationaux concernant l’ASI, l’exemple du Brésil, et les attendus sur le colloque international sur l’ASI en novembre à </a:t>
            </a:r>
            <a:r>
              <a:rPr lang="fr-FR" sz="1800" dirty="0" err="1">
                <a:effectLst/>
                <a:latin typeface="Times New Roman" panose="02020603050405020304" pitchFamily="18" charset="0"/>
                <a:ea typeface="Times New Roman" panose="02020603050405020304" pitchFamily="18" charset="0"/>
              </a:rPr>
              <a:t>Ouerzazate</a:t>
            </a:r>
            <a:r>
              <a:rPr lang="fr-FR" sz="1800" dirty="0">
                <a:effectLst/>
                <a:latin typeface="Times New Roman" panose="02020603050405020304" pitchFamily="18" charset="0"/>
                <a:ea typeface="Times New Roman" panose="02020603050405020304" pitchFamily="18" charset="0"/>
              </a:rPr>
              <a:t> (Avec notamment Antoine Bodin et Claude Régnier), puis, en décembre 2023, suite à ce colloque, nous avons vu une prise en compte des dimensions interculturelles, linguistiques (Maroc, Madagascar,…), ainsi que des exemples de son usage (Madagascar, Belgique, France, contrepoint critique), en mars 2024 et terminé par un bilan sur l’ASI en juin 2024.</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12</a:t>
            </a:fld>
            <a:endParaRPr lang="fr-FR"/>
          </a:p>
        </p:txBody>
      </p:sp>
    </p:spTree>
    <p:extLst>
      <p:ext uri="{BB962C8B-B14F-4D97-AF65-F5344CB8AC3E}">
        <p14:creationId xmlns:p14="http://schemas.microsoft.com/office/powerpoint/2010/main" val="31949727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200" b="1" dirty="0">
                <a:solidFill>
                  <a:srgbClr val="FF0000"/>
                </a:solidFill>
                <a:effectLst/>
                <a:latin typeface="Times New Roman" panose="02020603050405020304" pitchFamily="18" charset="0"/>
                <a:ea typeface="Times New Roman" panose="02020603050405020304" pitchFamily="18" charset="0"/>
              </a:rPr>
              <a:t>LES AXES DE REFLEXION</a:t>
            </a:r>
            <a:endParaRPr lang="fr-FR" sz="1200" dirty="0">
              <a:effectLst/>
              <a:latin typeface="Times New Roman" panose="02020603050405020304" pitchFamily="18" charset="0"/>
              <a:ea typeface="Times New Roman" panose="02020603050405020304" pitchFamily="18" charset="0"/>
            </a:endParaRPr>
          </a:p>
          <a:p>
            <a:pPr marL="457200" algn="just">
              <a:lnSpc>
                <a:spcPct val="115000"/>
              </a:lnSpc>
              <a:spcAft>
                <a:spcPts val="1000"/>
              </a:spcAft>
            </a:pPr>
            <a:r>
              <a:rPr lang="fr-FR" sz="1200" b="1" dirty="0">
                <a:effectLst/>
                <a:latin typeface="Times New Roman" panose="02020603050405020304" pitchFamily="18" charset="0"/>
                <a:ea typeface="Calibri" panose="020F0502020204030204" pitchFamily="34" charset="0"/>
                <a:cs typeface="Times New Roman" panose="02020603050405020304" pitchFamily="18" charset="0"/>
              </a:rPr>
              <a:t>LE MULTILINGUISME : </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1200" dirty="0" err="1">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L’APPROCHE PAR COMPETENCES : points de vue croisés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Année 2022- 2023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L’ANALYSE STATISTIQUE IMPLICATIVE</a:t>
            </a:r>
            <a:r>
              <a:rPr lang="fr-FR" sz="1800" dirty="0">
                <a:effectLst/>
                <a:latin typeface="Times New Roman" panose="02020603050405020304" pitchFamily="18" charset="0"/>
                <a:ea typeface="Times New Roman" panose="02020603050405020304" pitchFamily="18" charset="0"/>
              </a:rPr>
              <a:t> – Année 2023-2024</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LES ACTIONS DE DIFFUSION DE LA « CULTURE SCIENTIFIQUE » </a:t>
            </a:r>
            <a:r>
              <a:rPr lang="fr-FR" sz="1800" b="1" u="sng" dirty="0">
                <a:solidFill>
                  <a:srgbClr val="0000FF"/>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Différentes réunions</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13</a:t>
            </a:fld>
            <a:endParaRPr lang="fr-FR"/>
          </a:p>
        </p:txBody>
      </p:sp>
    </p:spTree>
    <p:extLst>
      <p:ext uri="{BB962C8B-B14F-4D97-AF65-F5344CB8AC3E}">
        <p14:creationId xmlns:p14="http://schemas.microsoft.com/office/powerpoint/2010/main" val="1566266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r>
              <a:rPr lang="fr-FR" sz="1800" b="1" dirty="0">
                <a:effectLst/>
                <a:latin typeface="Times New Roman" panose="02020603050405020304" pitchFamily="18" charset="0"/>
                <a:ea typeface="Times New Roman" panose="02020603050405020304" pitchFamily="18" charset="0"/>
              </a:rPr>
              <a:t>LES ACTIONS DE DIFFUSION DE LA « CULTURE SCIENTIFIQUE » </a:t>
            </a:r>
            <a:r>
              <a:rPr lang="fr-FR" sz="1800" b="1" u="sng" dirty="0">
                <a:solidFill>
                  <a:srgbClr val="0000FF"/>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Différentes réunions</a:t>
            </a:r>
          </a:p>
          <a:p>
            <a:pPr marL="342900" lvl="0" indent="-342900" algn="just">
              <a:lnSpc>
                <a:spcPct val="115000"/>
              </a:lnSpc>
              <a:spcAft>
                <a:spcPts val="1000"/>
              </a:spcAft>
              <a:buFont typeface="Symbol" panose="05050102010706020507" pitchFamily="18" charset="2"/>
              <a:buChar char=""/>
            </a:pPr>
            <a:r>
              <a:rPr lang="fr-FR" sz="1800" dirty="0">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Des projets collaboratifs aboutis ou non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Septembre 2019, Octobre 2020 et Octobre 2021 : Présentation et suite de dispositifs tels </a:t>
            </a:r>
            <a:r>
              <a:rPr lang="fr-FR" sz="1800" dirty="0" err="1">
                <a:effectLst/>
                <a:latin typeface="Times New Roman" panose="02020603050405020304" pitchFamily="18" charset="0"/>
                <a:ea typeface="Times New Roman" panose="02020603050405020304" pitchFamily="18" charset="0"/>
              </a:rPr>
              <a:t>ResCo</a:t>
            </a:r>
            <a:r>
              <a:rPr lang="fr-FR" sz="1800" dirty="0">
                <a:effectLst/>
                <a:latin typeface="Times New Roman" panose="02020603050405020304" pitchFamily="18" charset="0"/>
                <a:ea typeface="Times New Roman" panose="02020603050405020304" pitchFamily="18" charset="0"/>
              </a:rPr>
              <a:t> à l’international. Le Projet </a:t>
            </a:r>
            <a:r>
              <a:rPr lang="fr-FR" sz="1800" dirty="0" err="1">
                <a:effectLst/>
                <a:latin typeface="Times New Roman" panose="02020603050405020304" pitchFamily="18" charset="0"/>
                <a:ea typeface="Times New Roman" panose="02020603050405020304" pitchFamily="18" charset="0"/>
              </a:rPr>
              <a:t>ResCo</a:t>
            </a:r>
            <a:r>
              <a:rPr lang="fr-FR" sz="1800" dirty="0">
                <a:effectLst/>
                <a:latin typeface="Times New Roman" panose="02020603050405020304" pitchFamily="18" charset="0"/>
                <a:ea typeface="Times New Roman" panose="02020603050405020304" pitchFamily="18" charset="0"/>
              </a:rPr>
              <a:t> (projet de résolution collaborative de problèmes qui engage compétence langagière et recours à une modélisation mathématique) (Julien </a:t>
            </a:r>
            <a:r>
              <a:rPr lang="fr-FR" sz="1800" dirty="0" err="1">
                <a:effectLst/>
                <a:latin typeface="Times New Roman" panose="02020603050405020304" pitchFamily="18" charset="0"/>
                <a:ea typeface="Times New Roman" panose="02020603050405020304" pitchFamily="18" charset="0"/>
              </a:rPr>
              <a:t>Lavolé</a:t>
            </a:r>
            <a:r>
              <a:rPr lang="fr-FR" sz="1800" dirty="0">
                <a:effectLst/>
                <a:latin typeface="Times New Roman" panose="02020603050405020304" pitchFamily="18" charset="0"/>
                <a:ea typeface="Times New Roman" panose="02020603050405020304" pitchFamily="18" charset="0"/>
              </a:rPr>
              <a:t>)</a:t>
            </a:r>
          </a:p>
          <a:p>
            <a:pPr algn="just">
              <a:spcAft>
                <a:spcPts val="600"/>
              </a:spcAft>
            </a:pPr>
            <a:r>
              <a:rPr lang="fr-FR" sz="1800" kern="150" dirty="0">
                <a:effectLst/>
                <a:latin typeface="Times New Roman" panose="02020603050405020304" pitchFamily="18" charset="0"/>
                <a:ea typeface="Arial Unicode MS"/>
                <a:cs typeface="Times New Roman" panose="02020603050405020304" pitchFamily="18" charset="0"/>
              </a:rPr>
              <a:t>La question des projets AUF. Par exemple, présentation du 4ème appel par Christian </a:t>
            </a:r>
            <a:r>
              <a:rPr lang="fr-FR" sz="1800" kern="150" dirty="0" err="1">
                <a:effectLst/>
                <a:latin typeface="Times New Roman" panose="02020603050405020304" pitchFamily="18" charset="0"/>
                <a:ea typeface="Arial Unicode MS"/>
                <a:cs typeface="Times New Roman" panose="02020603050405020304" pitchFamily="18" charset="0"/>
              </a:rPr>
              <a:t>Mercat</a:t>
            </a:r>
            <a:r>
              <a:rPr lang="fr-FR" sz="1800" kern="150" dirty="0">
                <a:effectLst/>
                <a:latin typeface="Times New Roman" panose="02020603050405020304" pitchFamily="18" charset="0"/>
                <a:ea typeface="Arial Unicode MS"/>
                <a:cs typeface="Times New Roman" panose="02020603050405020304" pitchFamily="18" charset="0"/>
              </a:rPr>
              <a:t> – Quel soutien apporter, sous quelles formes et en lien avec d'autres associations (APMEP, pour exemple) à des projets tels que ce dernier :</a:t>
            </a:r>
            <a:endParaRPr lang="fr-FR" sz="1800" kern="150" dirty="0">
              <a:effectLst/>
              <a:latin typeface="Times New Roman" panose="02020603050405020304" pitchFamily="18" charset="0"/>
              <a:ea typeface="Arial Unicode MS"/>
              <a:cs typeface="Arial Unicode MS"/>
            </a:endParaRPr>
          </a:p>
          <a:p>
            <a:pPr algn="just">
              <a:spcAft>
                <a:spcPts val="600"/>
              </a:spcAft>
            </a:pPr>
            <a:r>
              <a:rPr lang="fr-FR" sz="1800" b="1" kern="150" dirty="0">
                <a:effectLst/>
                <a:latin typeface="Times New Roman" panose="02020603050405020304" pitchFamily="18" charset="0"/>
                <a:ea typeface="Arial Unicode MS"/>
                <a:cs typeface="Times New Roman" panose="02020603050405020304" pitchFamily="18" charset="0"/>
              </a:rPr>
              <a:t>APPRENDRE </a:t>
            </a:r>
            <a:r>
              <a:rPr lang="fr-FR" sz="1800" kern="150" dirty="0">
                <a:effectLst/>
                <a:latin typeface="Times New Roman" panose="02020603050405020304" pitchFamily="18" charset="0"/>
                <a:ea typeface="Arial Unicode MS"/>
                <a:cs typeface="Times New Roman" panose="02020603050405020304" pitchFamily="18" charset="0"/>
              </a:rPr>
              <a:t>lance son 4ème appel à projets de recherches contextualisées en éducation sur le thème « Entrée et maintien dans le métier des enseignantes et enseignants »</a:t>
            </a:r>
            <a:endParaRPr lang="fr-FR" sz="1800" kern="150" dirty="0">
              <a:effectLst/>
              <a:latin typeface="Times New Roman" panose="02020603050405020304" pitchFamily="18" charset="0"/>
              <a:ea typeface="Arial Unicode MS"/>
              <a:cs typeface="Arial Unicode MS"/>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La proposition d'un groupe de travail autour d'EMF 2022 à Cotonou pour proposer en amont ou en aval, un temps dédié à des activités relevant tout à la fois d'un domaine plus théorique (mathématiques et informatique) et d'un domaine de diffusion plus général (ateliers pouvant impliquer </a:t>
            </a:r>
            <a:r>
              <a:rPr lang="fr-FR" sz="1800" dirty="0" err="1">
                <a:effectLst/>
                <a:latin typeface="Times New Roman" panose="02020603050405020304" pitchFamily="18" charset="0"/>
                <a:ea typeface="Times New Roman" panose="02020603050405020304" pitchFamily="18" charset="0"/>
              </a:rPr>
              <a:t>Animath</a:t>
            </a:r>
            <a:r>
              <a:rPr lang="fr-FR" sz="1800" dirty="0">
                <a:effectLst/>
                <a:latin typeface="Times New Roman" panose="02020603050405020304" pitchFamily="18" charset="0"/>
                <a:ea typeface="Times New Roman" panose="02020603050405020304" pitchFamily="18" charset="0"/>
              </a:rPr>
              <a:t>) (Pierre Arnoux, Christian </a:t>
            </a:r>
            <a:r>
              <a:rPr lang="fr-FR" sz="1800" dirty="0" err="1">
                <a:effectLst/>
                <a:latin typeface="Times New Roman" panose="02020603050405020304" pitchFamily="18" charset="0"/>
                <a:ea typeface="Times New Roman" panose="02020603050405020304" pitchFamily="18" charset="0"/>
              </a:rPr>
              <a:t>Mercat</a:t>
            </a:r>
            <a:r>
              <a:rPr lang="fr-FR" sz="1800" dirty="0">
                <a:effectLst/>
                <a:latin typeface="Times New Roman" panose="02020603050405020304" pitchFamily="18" charset="0"/>
                <a:ea typeface="Times New Roman" panose="02020603050405020304" pitchFamily="18" charset="0"/>
              </a:rPr>
              <a:t>, Jean-Jacques Salone). Malheureusement ce groupe de travail n’a pu se réunir pour mettre en place ces activités.</a:t>
            </a:r>
          </a:p>
          <a:p>
            <a:pPr marL="342900" lvl="0" indent="-342900" algn="just">
              <a:lnSpc>
                <a:spcPct val="115000"/>
              </a:lnSpc>
              <a:spcAft>
                <a:spcPts val="1000"/>
              </a:spcAft>
              <a:buFont typeface="Symbol" panose="05050102010706020507" pitchFamily="18" charset="2"/>
              <a:buChar char=""/>
            </a:pPr>
            <a:r>
              <a:rPr lang="fr-FR" sz="1800" dirty="0">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Labo de Maths (Villani-Torossian) : perspectives - rôle des IREM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Décembre 2019, Octobre 2020 et Mars 2020 : les Labos en LP (Carole Baheux), le laboratoire Maurice </a:t>
            </a:r>
            <a:r>
              <a:rPr lang="fr-FR" sz="1800" dirty="0" err="1">
                <a:effectLst/>
                <a:latin typeface="Times New Roman" panose="02020603050405020304" pitchFamily="18" charset="0"/>
                <a:ea typeface="Times New Roman" panose="02020603050405020304" pitchFamily="18" charset="0"/>
              </a:rPr>
              <a:t>Audin</a:t>
            </a:r>
            <a:r>
              <a:rPr lang="fr-FR" sz="1800" dirty="0">
                <a:effectLst/>
                <a:latin typeface="Times New Roman" panose="02020603050405020304" pitchFamily="18" charset="0"/>
                <a:ea typeface="Times New Roman" panose="02020603050405020304" pitchFamily="18" charset="0"/>
              </a:rPr>
              <a:t> au lycée français à Alger, Mayotte. Ressenti des collègues impliqués dans ces projets.</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Mars 2021 : Les labos de Maths à l'étranger et dans les DOM-TOM Petit panorama de l'action des IPR - diffusion d'une culture mathématique et pratiques scolaires : en particulier les labos Villani-Torossian</a:t>
            </a:r>
          </a:p>
          <a:p>
            <a:pPr algn="just">
              <a:lnSpc>
                <a:spcPct val="115000"/>
              </a:lnSpc>
              <a:spcAft>
                <a:spcPts val="1000"/>
              </a:spcAft>
            </a:pPr>
            <a:endParaRPr lang="fr-FR" sz="1800" dirty="0">
              <a:effectLst/>
              <a:latin typeface="Times New Roman" panose="02020603050405020304" pitchFamily="18" charset="0"/>
              <a:ea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14</a:t>
            </a:fld>
            <a:endParaRPr lang="fr-FR"/>
          </a:p>
        </p:txBody>
      </p:sp>
    </p:spTree>
    <p:extLst>
      <p:ext uri="{BB962C8B-B14F-4D97-AF65-F5344CB8AC3E}">
        <p14:creationId xmlns:p14="http://schemas.microsoft.com/office/powerpoint/2010/main" val="2182624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r>
              <a:rPr lang="fr-FR" sz="1800" b="1" dirty="0">
                <a:effectLst/>
                <a:latin typeface="Times New Roman" panose="02020603050405020304" pitchFamily="18" charset="0"/>
                <a:ea typeface="Times New Roman" panose="02020603050405020304" pitchFamily="18" charset="0"/>
              </a:rPr>
              <a:t>LES ACTIONS DE DIFFUSION DE LA « CULTURE SCIENTIFIQUE » </a:t>
            </a:r>
            <a:r>
              <a:rPr lang="fr-FR" sz="1800" b="1" u="sng" dirty="0">
                <a:solidFill>
                  <a:srgbClr val="0000FF"/>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Différentes réunions</a:t>
            </a:r>
          </a:p>
          <a:p>
            <a:pPr marL="342900" lvl="0" indent="-342900" algn="just">
              <a:lnSpc>
                <a:spcPct val="115000"/>
              </a:lnSpc>
              <a:spcAft>
                <a:spcPts val="1000"/>
              </a:spcAft>
              <a:buFont typeface="Symbol" panose="05050102010706020507" pitchFamily="18" charset="2"/>
              <a:buChar char=""/>
            </a:pPr>
            <a:r>
              <a:rPr lang="fr-FR" sz="1800" dirty="0">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Les activités de l’association </a:t>
            </a:r>
            <a:r>
              <a:rPr lang="fr-FR" sz="1800" dirty="0" err="1">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Animath</a:t>
            </a:r>
            <a:r>
              <a:rPr lang="fr-FR" sz="1800" dirty="0">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 en décembre 2021 (Martin </a:t>
            </a:r>
            <a:r>
              <a:rPr lang="fr-FR" sz="1800" dirty="0" err="1">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Andler</a:t>
            </a:r>
            <a:r>
              <a:rPr lang="fr-FR" sz="1800" dirty="0">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 Christian Duhamel).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Stratégie mis en place en Afrique subsaharienne :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Avant 2020, des sessions sur place et création de clubs lycéens. Depuis l’arrivée du Covid, une définition progressive d’activités à distance tant en France qu’à l’international, dont une préparation à l’OFM, olympiade francophone de mathématiques mise en œuvre en 2020 par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Animath</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Les associations de professeurs de mathématiques,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leur rayonnement, le rôle des inspecteurs au niveau international (Juin 2022).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algn="just">
              <a:lnSpc>
                <a:spcPct val="115000"/>
              </a:lnSpc>
              <a:spcAft>
                <a:spcPts val="1000"/>
              </a:spcAft>
            </a:pPr>
            <a:r>
              <a:rPr lang="fr-FR" sz="1800" dirty="0">
                <a:solidFill>
                  <a:srgbClr val="000000"/>
                </a:solidFill>
                <a:effectLst/>
                <a:latin typeface="Times New Roman" panose="02020603050405020304" pitchFamily="18" charset="0"/>
                <a:ea typeface="Times New Roman" panose="02020603050405020304" pitchFamily="18" charset="0"/>
              </a:rPr>
              <a:t>A partir de l'exposé de Salimata </a:t>
            </a:r>
            <a:r>
              <a:rPr lang="fr-FR" sz="1800" dirty="0" err="1">
                <a:solidFill>
                  <a:srgbClr val="000000"/>
                </a:solidFill>
                <a:effectLst/>
                <a:latin typeface="Times New Roman" panose="02020603050405020304" pitchFamily="18" charset="0"/>
                <a:ea typeface="Times New Roman" panose="02020603050405020304" pitchFamily="18" charset="0"/>
              </a:rPr>
              <a:t>Soumba</a:t>
            </a:r>
            <a:r>
              <a:rPr lang="fr-FR" sz="1800" dirty="0">
                <a:solidFill>
                  <a:srgbClr val="000000"/>
                </a:solidFill>
                <a:effectLst/>
                <a:latin typeface="Times New Roman" panose="02020603050405020304" pitchFamily="18" charset="0"/>
                <a:ea typeface="Times New Roman" panose="02020603050405020304" pitchFamily="18" charset="0"/>
              </a:rPr>
              <a:t> Diarra (</a:t>
            </a:r>
            <a:r>
              <a:rPr lang="fr-FR" sz="1800" dirty="0" err="1">
                <a:solidFill>
                  <a:srgbClr val="000000"/>
                </a:solidFill>
                <a:effectLst/>
                <a:latin typeface="Times New Roman" panose="02020603050405020304" pitchFamily="18" charset="0"/>
                <a:ea typeface="Times New Roman" panose="02020603050405020304" pitchFamily="18" charset="0"/>
              </a:rPr>
              <a:t>téléséminaire</a:t>
            </a:r>
            <a:r>
              <a:rPr lang="fr-FR" sz="1800" dirty="0">
                <a:solidFill>
                  <a:srgbClr val="000000"/>
                </a:solidFill>
                <a:effectLst/>
                <a:latin typeface="Times New Roman" panose="02020603050405020304" pitchFamily="18" charset="0"/>
                <a:ea typeface="Times New Roman" panose="02020603050405020304" pitchFamily="18" charset="0"/>
              </a:rPr>
              <a:t> du 6 mai 2022) sur l'association APROMARS au Mali, réactions et partage d'expériences avec des collègues engagés dans d'autres associations (SIMRA et SMA (Maroc), APMEP, </a:t>
            </a:r>
            <a:r>
              <a:rPr lang="fr-FR" sz="1800" dirty="0" err="1">
                <a:solidFill>
                  <a:srgbClr val="000000"/>
                </a:solidFill>
                <a:effectLst/>
                <a:latin typeface="Times New Roman" panose="02020603050405020304" pitchFamily="18" charset="0"/>
                <a:ea typeface="Times New Roman" panose="02020603050405020304" pitchFamily="18" charset="0"/>
              </a:rPr>
              <a:t>Animath</a:t>
            </a:r>
            <a:r>
              <a:rPr lang="fr-FR" sz="1800" dirty="0">
                <a:solidFill>
                  <a:srgbClr val="00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Présentation de quelques initiatives internationales :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CIMPA (</a:t>
            </a:r>
            <a:r>
              <a:rPr lang="fr-FR"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https://www.cimpa.info/</a:t>
            </a:r>
            <a:r>
              <a:rPr lang="fr-FR" sz="1800" u="sng" dirty="0">
                <a:effectLst/>
                <a:latin typeface="Times New Roman" panose="02020603050405020304" pitchFamily="18" charset="0"/>
                <a:ea typeface="Calibri" panose="020F0502020204030204" pitchFamily="34" charset="0"/>
                <a:cs typeface="Times New Roman" panose="02020603050405020304" pitchFamily="18" charset="0"/>
              </a:rPr>
              <a:t>)</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de CANP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Capacity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&amp; Networking Project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4"/>
              </a:rPr>
              <a:t>https://www.mathunion.org/icmi/activities/developing-countries-support/capacity-networking-project-canp) (Pierre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Arnoux Décembre 2020)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15</a:t>
            </a:fld>
            <a:endParaRPr lang="fr-FR"/>
          </a:p>
        </p:txBody>
      </p:sp>
    </p:spTree>
    <p:extLst>
      <p:ext uri="{BB962C8B-B14F-4D97-AF65-F5344CB8AC3E}">
        <p14:creationId xmlns:p14="http://schemas.microsoft.com/office/powerpoint/2010/main" val="415059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200" b="1" dirty="0">
                <a:solidFill>
                  <a:srgbClr val="FF0000"/>
                </a:solidFill>
                <a:effectLst/>
                <a:latin typeface="Times New Roman" panose="02020603050405020304" pitchFamily="18" charset="0"/>
                <a:ea typeface="Times New Roman" panose="02020603050405020304" pitchFamily="18" charset="0"/>
              </a:rPr>
              <a:t>LES AXES DE REFLEXION</a:t>
            </a:r>
            <a:endParaRPr lang="fr-FR" sz="1200" dirty="0">
              <a:effectLst/>
              <a:latin typeface="Times New Roman" panose="02020603050405020304" pitchFamily="18" charset="0"/>
              <a:ea typeface="Times New Roman" panose="02020603050405020304" pitchFamily="18" charset="0"/>
            </a:endParaRPr>
          </a:p>
          <a:p>
            <a:pPr marL="457200" algn="just">
              <a:lnSpc>
                <a:spcPct val="115000"/>
              </a:lnSpc>
              <a:spcAft>
                <a:spcPts val="1000"/>
              </a:spcAft>
            </a:pPr>
            <a:r>
              <a:rPr lang="fr-FR" sz="1200" b="1" dirty="0">
                <a:effectLst/>
                <a:latin typeface="Times New Roman" panose="02020603050405020304" pitchFamily="18" charset="0"/>
                <a:ea typeface="Calibri" panose="020F0502020204030204" pitchFamily="34" charset="0"/>
                <a:cs typeface="Times New Roman" panose="02020603050405020304" pitchFamily="18" charset="0"/>
              </a:rPr>
              <a:t>LE MULTILINGUISME : </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1200" dirty="0" err="1">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L’APPROCHE PAR COMPETENCES : points de vue croisés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Année 2022- 2023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L’ANALYSE STATISTIQUE IMPLICATIVE</a:t>
            </a:r>
            <a:r>
              <a:rPr lang="fr-FR" sz="1800" dirty="0">
                <a:effectLst/>
                <a:latin typeface="Times New Roman" panose="02020603050405020304" pitchFamily="18" charset="0"/>
                <a:ea typeface="Times New Roman" panose="02020603050405020304" pitchFamily="18" charset="0"/>
              </a:rPr>
              <a:t> – Année 2023-2024</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LES ACTIONS DE DIFFUSION DE LA « CULTURE SCIENTIFIQUE » </a:t>
            </a:r>
            <a:r>
              <a:rPr lang="fr-FR" sz="1800" b="1" u="sng" dirty="0">
                <a:solidFill>
                  <a:srgbClr val="0000FF"/>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Différentes réunions</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CREATION OU RE-CREATION D’IREM OU DE STRUCTURE PROCHE – </a:t>
            </a:r>
            <a:r>
              <a:rPr lang="fr-FR" sz="1800" dirty="0">
                <a:effectLst/>
                <a:latin typeface="Times New Roman" panose="02020603050405020304" pitchFamily="18" charset="0"/>
                <a:ea typeface="Times New Roman" panose="02020603050405020304" pitchFamily="18" charset="0"/>
              </a:rPr>
              <a:t>Différentes réunions</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16</a:t>
            </a:fld>
            <a:endParaRPr lang="fr-FR"/>
          </a:p>
        </p:txBody>
      </p:sp>
    </p:spTree>
    <p:extLst>
      <p:ext uri="{BB962C8B-B14F-4D97-AF65-F5344CB8AC3E}">
        <p14:creationId xmlns:p14="http://schemas.microsoft.com/office/powerpoint/2010/main" val="12665227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r>
              <a:rPr lang="fr-FR" sz="1800" b="1" dirty="0">
                <a:effectLst/>
                <a:latin typeface="Times New Roman" panose="02020603050405020304" pitchFamily="18" charset="0"/>
                <a:ea typeface="Times New Roman" panose="02020603050405020304" pitchFamily="18" charset="0"/>
              </a:rPr>
              <a:t>CREATION OU RE-CREATION D’IREM OU DE STRUCTURE PROCHE – </a:t>
            </a:r>
            <a:r>
              <a:rPr lang="fr-FR" sz="1800" dirty="0">
                <a:effectLst/>
                <a:latin typeface="Times New Roman" panose="02020603050405020304" pitchFamily="18" charset="0"/>
                <a:ea typeface="Times New Roman" panose="02020603050405020304" pitchFamily="18" charset="0"/>
              </a:rPr>
              <a:t>Différentes réunions</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Décembre 2019 : Situation des réformes curriculaires, rôle des IREM, au Brésil (Marlene Alves Dias)</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Décembre 2020 et Mars 2021 : activités des IREM dans les DOM TOM (La Réunion, Mayotte en création, Nouvelle Calédonie, Antilles) et lien avec Madagascar (Luc </a:t>
            </a:r>
            <a:r>
              <a:rPr lang="fr-FR" sz="1800" dirty="0" err="1">
                <a:effectLst/>
                <a:latin typeface="Times New Roman" panose="02020603050405020304" pitchFamily="18" charset="0"/>
                <a:ea typeface="Times New Roman" panose="02020603050405020304" pitchFamily="18" charset="0"/>
              </a:rPr>
              <a:t>Tiennot</a:t>
            </a:r>
            <a:r>
              <a:rPr lang="fr-FR" sz="1800" dirty="0">
                <a:effectLst/>
                <a:latin typeface="Times New Roman" panose="02020603050405020304" pitchFamily="18" charset="0"/>
                <a:ea typeface="Times New Roman" panose="02020603050405020304" pitchFamily="18" charset="0"/>
              </a:rPr>
              <a:t>, Jean-Jacques Salone, Alban Da Silva, </a:t>
            </a:r>
            <a:r>
              <a:rPr lang="fr-FR" sz="1800" dirty="0" err="1">
                <a:effectLst/>
                <a:latin typeface="Times New Roman" panose="02020603050405020304" pitchFamily="18" charset="0"/>
                <a:ea typeface="Times New Roman" panose="02020603050405020304" pitchFamily="18" charset="0"/>
              </a:rPr>
              <a:t>Elysé</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Rajaonarimanana</a:t>
            </a:r>
            <a:r>
              <a:rPr lang="fr-FR" sz="1800" dirty="0">
                <a:effectLst/>
                <a:latin typeface="Times New Roman" panose="02020603050405020304" pitchFamily="18" charset="0"/>
                <a:ea typeface="Times New Roman" panose="02020603050405020304" pitchFamily="18" charset="0"/>
              </a:rPr>
              <a:t>)</a:t>
            </a:r>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17</a:t>
            </a:fld>
            <a:endParaRPr lang="fr-FR"/>
          </a:p>
        </p:txBody>
      </p:sp>
    </p:spTree>
    <p:extLst>
      <p:ext uri="{BB962C8B-B14F-4D97-AF65-F5344CB8AC3E}">
        <p14:creationId xmlns:p14="http://schemas.microsoft.com/office/powerpoint/2010/main" val="18009467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200" b="1" dirty="0">
                <a:solidFill>
                  <a:srgbClr val="FF0000"/>
                </a:solidFill>
                <a:effectLst/>
                <a:latin typeface="Times New Roman" panose="02020603050405020304" pitchFamily="18" charset="0"/>
                <a:ea typeface="Times New Roman" panose="02020603050405020304" pitchFamily="18" charset="0"/>
              </a:rPr>
              <a:t>LES AXES DE REFLEXION</a:t>
            </a:r>
            <a:endParaRPr lang="fr-FR" sz="1200" dirty="0">
              <a:effectLst/>
              <a:latin typeface="Times New Roman" panose="02020603050405020304" pitchFamily="18" charset="0"/>
              <a:ea typeface="Times New Roman" panose="02020603050405020304" pitchFamily="18" charset="0"/>
            </a:endParaRPr>
          </a:p>
          <a:p>
            <a:pPr marL="457200" algn="just">
              <a:lnSpc>
                <a:spcPct val="115000"/>
              </a:lnSpc>
              <a:spcAft>
                <a:spcPts val="1000"/>
              </a:spcAft>
            </a:pPr>
            <a:r>
              <a:rPr lang="fr-FR" sz="1200" b="1" dirty="0">
                <a:effectLst/>
                <a:latin typeface="Times New Roman" panose="02020603050405020304" pitchFamily="18" charset="0"/>
                <a:ea typeface="Calibri" panose="020F0502020204030204" pitchFamily="34" charset="0"/>
                <a:cs typeface="Times New Roman" panose="02020603050405020304" pitchFamily="18" charset="0"/>
              </a:rPr>
              <a:t>LE MULTILINGUISME : </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1200" dirty="0" err="1">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L’APPROCHE PAR COMPETENCES : points de vue croisés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Année 2022- 2023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L’ANALYSE STATISTIQUE IMPLICATIVE</a:t>
            </a:r>
            <a:r>
              <a:rPr lang="fr-FR" sz="1800" dirty="0">
                <a:effectLst/>
                <a:latin typeface="Times New Roman" panose="02020603050405020304" pitchFamily="18" charset="0"/>
                <a:ea typeface="Times New Roman" panose="02020603050405020304" pitchFamily="18" charset="0"/>
              </a:rPr>
              <a:t> – Année 2023-2024</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LES ACTIONS DE DIFFUSION DE LA « CULTURE SCIENTIFIQUE » </a:t>
            </a:r>
            <a:r>
              <a:rPr lang="fr-FR" sz="1800" b="1" u="sng" dirty="0">
                <a:solidFill>
                  <a:srgbClr val="0000FF"/>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Différentes réunions</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CREATION OU RE-CREATION D’IREM OU DE STRUCTURE PROCHE – </a:t>
            </a:r>
            <a:r>
              <a:rPr lang="fr-FR" sz="1800" dirty="0">
                <a:effectLst/>
                <a:latin typeface="Times New Roman" panose="02020603050405020304" pitchFamily="18" charset="0"/>
                <a:ea typeface="Times New Roman" panose="02020603050405020304" pitchFamily="18" charset="0"/>
              </a:rPr>
              <a:t>Différentes réunions</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REFORMES CURRICULAIRES ET FORMATION – </a:t>
            </a:r>
            <a:r>
              <a:rPr lang="fr-FR" sz="1800" dirty="0">
                <a:effectLst/>
                <a:latin typeface="Times New Roman" panose="02020603050405020304" pitchFamily="18" charset="0"/>
                <a:ea typeface="Times New Roman" panose="02020603050405020304" pitchFamily="18" charset="0"/>
              </a:rPr>
              <a:t>Différentes réunions</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18</a:t>
            </a:fld>
            <a:endParaRPr lang="fr-FR"/>
          </a:p>
        </p:txBody>
      </p:sp>
    </p:spTree>
    <p:extLst>
      <p:ext uri="{BB962C8B-B14F-4D97-AF65-F5344CB8AC3E}">
        <p14:creationId xmlns:p14="http://schemas.microsoft.com/office/powerpoint/2010/main" val="3428420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r>
              <a:rPr lang="fr-FR" sz="1800" b="1" dirty="0">
                <a:effectLst/>
                <a:latin typeface="Times New Roman" panose="02020603050405020304" pitchFamily="18" charset="0"/>
                <a:ea typeface="Times New Roman" panose="02020603050405020304" pitchFamily="18" charset="0"/>
              </a:rPr>
              <a:t>REFORMES CURRICULAIRES ET FORMATION – </a:t>
            </a:r>
            <a:r>
              <a:rPr lang="fr-FR" sz="1800" dirty="0">
                <a:effectLst/>
                <a:latin typeface="Times New Roman" panose="02020603050405020304" pitchFamily="18" charset="0"/>
                <a:ea typeface="Times New Roman" panose="02020603050405020304" pitchFamily="18" charset="0"/>
              </a:rPr>
              <a:t>Différentes réunions</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Décembre 2019 : Situation des réformes curriculaires, rôle des IREM, au Brésil – Marlene Alves Dias </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Mars 2020 : La question générale de la Formation Continue en RDC (Alexandre </a:t>
            </a:r>
            <a:r>
              <a:rPr lang="fr-FR" sz="1800" dirty="0" err="1">
                <a:effectLst/>
                <a:latin typeface="Times New Roman" panose="02020603050405020304" pitchFamily="18" charset="0"/>
                <a:ea typeface="Times New Roman" panose="02020603050405020304" pitchFamily="18" charset="0"/>
              </a:rPr>
              <a:t>Bendeko</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Mopondi</a:t>
            </a:r>
            <a:r>
              <a:rPr lang="fr-FR" sz="1800" dirty="0">
                <a:effectLst/>
                <a:latin typeface="Times New Roman" panose="02020603050405020304" pitchFamily="18" charset="0"/>
                <a:ea typeface="Times New Roman" panose="02020603050405020304" pitchFamily="18" charset="0"/>
              </a:rPr>
              <a:t>)</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Juin 2020 : La formation, l’enseignement dans un contexte de formation à distance :</a:t>
            </a:r>
          </a:p>
          <a:p>
            <a:pPr marL="342900" lvl="0" indent="-342900" algn="just">
              <a:lnSpc>
                <a:spcPct val="107000"/>
              </a:lnSpc>
              <a:buFont typeface="Symbol" panose="05050102010706020507" pitchFamily="18" charset="2"/>
              <a:buChar char=""/>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Les questions concernant WIMS, l’utilisation au niveau du Collège, du Lycée, la formation des maîtres à Brazzaville. (Fernand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Malonga</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Enseignement à distance, modèles d'épidémie et évaluation. (Pierre Arnoux)</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Interventions courtes des différents participants sur leur expérience de l’enseignement à distance et de l’évaluation en ces moments de crise sanitaire.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19</a:t>
            </a:fld>
            <a:endParaRPr lang="fr-FR"/>
          </a:p>
        </p:txBody>
      </p:sp>
    </p:spTree>
    <p:extLst>
      <p:ext uri="{BB962C8B-B14F-4D97-AF65-F5344CB8AC3E}">
        <p14:creationId xmlns:p14="http://schemas.microsoft.com/office/powerpoint/2010/main" val="3373365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200" b="1" dirty="0">
                <a:solidFill>
                  <a:srgbClr val="FF0000"/>
                </a:solidFill>
                <a:effectLst/>
                <a:latin typeface="Times New Roman" panose="02020603050405020304" pitchFamily="18" charset="0"/>
                <a:ea typeface="Times New Roman" panose="02020603050405020304" pitchFamily="18" charset="0"/>
              </a:rPr>
              <a:t>LES AXES DE REFLEXION</a:t>
            </a:r>
            <a:endParaRPr lang="fr-FR" sz="1200" dirty="0">
              <a:effectLst/>
              <a:latin typeface="Times New Roman" panose="02020603050405020304" pitchFamily="18" charset="0"/>
              <a:ea typeface="Times New Roman" panose="02020603050405020304" pitchFamily="18" charset="0"/>
            </a:endParaRPr>
          </a:p>
          <a:p>
            <a:pPr marL="457200" algn="just">
              <a:lnSpc>
                <a:spcPct val="115000"/>
              </a:lnSpc>
              <a:spcAft>
                <a:spcPts val="1000"/>
              </a:spcAft>
            </a:pPr>
            <a:r>
              <a:rPr lang="fr-FR" sz="1200" b="1" dirty="0">
                <a:effectLst/>
                <a:latin typeface="Times New Roman" panose="02020603050405020304" pitchFamily="18" charset="0"/>
                <a:ea typeface="Calibri" panose="020F0502020204030204" pitchFamily="34" charset="0"/>
                <a:cs typeface="Times New Roman" panose="02020603050405020304" pitchFamily="18" charset="0"/>
              </a:rPr>
              <a:t>LE MULTILINGUISME : </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1200" dirty="0" err="1">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1200" dirty="0">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L’APPROCHE PAR COMPETENCES : points de vue croisés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Année 2022- 2023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L’ANALYSE STATISTIQUE IMPLICATIVE</a:t>
            </a:r>
            <a:r>
              <a:rPr lang="fr-FR" sz="1800" dirty="0">
                <a:effectLst/>
                <a:latin typeface="Times New Roman" panose="02020603050405020304" pitchFamily="18" charset="0"/>
                <a:ea typeface="Times New Roman" panose="02020603050405020304" pitchFamily="18" charset="0"/>
              </a:rPr>
              <a:t> – Année 2023-2024</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LES ACTIONS DE DIFFUSION DE LA « CULTURE SCIENTIFIQUE » </a:t>
            </a:r>
            <a:r>
              <a:rPr lang="fr-FR" sz="1800" b="1" u="sng" dirty="0">
                <a:solidFill>
                  <a:srgbClr val="0000FF"/>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Différentes réunions</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CREATION OU RE-CREATION D’IREM OU DE STRUCTURE PROCHE – </a:t>
            </a:r>
            <a:r>
              <a:rPr lang="fr-FR" sz="1800" dirty="0">
                <a:effectLst/>
                <a:latin typeface="Times New Roman" panose="02020603050405020304" pitchFamily="18" charset="0"/>
                <a:ea typeface="Times New Roman" panose="02020603050405020304" pitchFamily="18" charset="0"/>
              </a:rPr>
              <a:t>Différentes réunions</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REFORMES CURRICULAIRES ET FORMATION – </a:t>
            </a:r>
            <a:r>
              <a:rPr lang="fr-FR" sz="1800" dirty="0">
                <a:effectLst/>
                <a:latin typeface="Times New Roman" panose="02020603050405020304" pitchFamily="18" charset="0"/>
                <a:ea typeface="Times New Roman" panose="02020603050405020304" pitchFamily="18" charset="0"/>
              </a:rPr>
              <a:t>Différentes réunions</a:t>
            </a:r>
          </a:p>
          <a:p>
            <a:pPr marL="457200">
              <a:lnSpc>
                <a:spcPct val="115000"/>
              </a:lnSpc>
              <a:spcAft>
                <a:spcPts val="1000"/>
              </a:spcAft>
            </a:pPr>
            <a:r>
              <a:rPr lang="fr-FR" sz="1800" b="1" dirty="0">
                <a:effectLst/>
                <a:latin typeface="Times New Roman" panose="02020603050405020304" pitchFamily="18" charset="0"/>
                <a:ea typeface="Times New Roman" panose="02020603050405020304" pitchFamily="18" charset="0"/>
              </a:rPr>
              <a:t>LES EVALUATIONS INTERNATIONALES OU NATIONALES</a:t>
            </a: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20</a:t>
            </a:fld>
            <a:endParaRPr lang="fr-FR"/>
          </a:p>
        </p:txBody>
      </p:sp>
    </p:spTree>
    <p:extLst>
      <p:ext uri="{BB962C8B-B14F-4D97-AF65-F5344CB8AC3E}">
        <p14:creationId xmlns:p14="http://schemas.microsoft.com/office/powerpoint/2010/main" val="3010101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r>
              <a:rPr lang="fr-FR" sz="1800" b="1" dirty="0">
                <a:effectLst/>
                <a:latin typeface="Times New Roman" panose="02020603050405020304" pitchFamily="18" charset="0"/>
                <a:ea typeface="Times New Roman" panose="02020603050405020304" pitchFamily="18" charset="0"/>
              </a:rPr>
              <a:t>LES EVALUATIONS INTERNATIONALES OU NATIONALES</a:t>
            </a:r>
            <a:endParaRPr lang="fr-FR" sz="18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Juin 2021 : Evaluations internationales (TIMMS, PISA, PASEC) : quel impact sur les politiques éducatives au sein des divers continents. </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L’évaluation des acquis mathématiques à l’heure de la mondialisation (Antoine Bodin)</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21</a:t>
            </a:fld>
            <a:endParaRPr lang="fr-FR"/>
          </a:p>
        </p:txBody>
      </p:sp>
    </p:spTree>
    <p:extLst>
      <p:ext uri="{BB962C8B-B14F-4D97-AF65-F5344CB8AC3E}">
        <p14:creationId xmlns:p14="http://schemas.microsoft.com/office/powerpoint/2010/main" val="13427216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endParaRPr lang="fr-FR" sz="1800" b="1" dirty="0">
              <a:effectLst/>
              <a:latin typeface="Times New Roman" panose="02020603050405020304" pitchFamily="18" charset="0"/>
              <a:ea typeface="Times New Roman" panose="02020603050405020304" pitchFamily="18" charset="0"/>
            </a:endParaRPr>
          </a:p>
          <a:p>
            <a:r>
              <a:rPr lang="fr-FR" sz="1800" b="1" dirty="0">
                <a:effectLst/>
                <a:latin typeface="Times New Roman" panose="02020603050405020304" pitchFamily="18" charset="0"/>
                <a:ea typeface="Times New Roman" panose="02020603050405020304" pitchFamily="18" charset="0"/>
              </a:rPr>
              <a:t>Nous nous occupons également du  TÉLÉSÉMINAIRE INTERNATIONAL DES IREM en lien avec GREMA</a:t>
            </a:r>
          </a:p>
          <a:p>
            <a:pPr algn="just">
              <a:lnSpc>
                <a:spcPct val="115000"/>
              </a:lnSpc>
              <a:spcAft>
                <a:spcPts val="1000"/>
              </a:spcAft>
            </a:pPr>
            <a:r>
              <a:rPr lang="fr-FR" sz="1800" dirty="0">
                <a:solidFill>
                  <a:srgbClr val="201511"/>
                </a:solidFill>
                <a:effectLst/>
                <a:latin typeface="Times New Roman" panose="02020603050405020304" pitchFamily="18" charset="0"/>
                <a:ea typeface="Times New Roman" panose="02020603050405020304" pitchFamily="18" charset="0"/>
              </a:rPr>
              <a:t>Le </a:t>
            </a:r>
            <a:r>
              <a:rPr lang="fr-FR" sz="1800" dirty="0" err="1">
                <a:solidFill>
                  <a:srgbClr val="201511"/>
                </a:solidFill>
                <a:effectLst/>
                <a:latin typeface="Times New Roman" panose="02020603050405020304" pitchFamily="18" charset="0"/>
                <a:ea typeface="Times New Roman" panose="02020603050405020304" pitchFamily="18" charset="0"/>
              </a:rPr>
              <a:t>téléséminaire</a:t>
            </a:r>
            <a:r>
              <a:rPr lang="fr-FR" sz="1800" dirty="0">
                <a:solidFill>
                  <a:srgbClr val="201511"/>
                </a:solidFill>
                <a:effectLst/>
                <a:latin typeface="Times New Roman" panose="02020603050405020304" pitchFamily="18" charset="0"/>
                <a:ea typeface="Times New Roman" panose="02020603050405020304" pitchFamily="18" charset="0"/>
              </a:rPr>
              <a:t> international des IREM est une télé-conférence tournante, préférentiellement les premiers vendredis du mois à 17h. </a:t>
            </a:r>
          </a:p>
          <a:p>
            <a:pPr algn="just">
              <a:lnSpc>
                <a:spcPct val="115000"/>
              </a:lnSpc>
              <a:spcAft>
                <a:spcPts val="1000"/>
              </a:spcAft>
            </a:pPr>
            <a:r>
              <a:rPr lang="fr-FR" sz="1800" dirty="0">
                <a:solidFill>
                  <a:srgbClr val="201511"/>
                </a:solidFill>
                <a:effectLst/>
                <a:latin typeface="Times New Roman" panose="02020603050405020304" pitchFamily="18" charset="0"/>
                <a:ea typeface="Times New Roman" panose="02020603050405020304" pitchFamily="18" charset="0"/>
              </a:rPr>
              <a:t>Une priorité est donnée aux enseignants et enseignants-chercheurs hors métropole.</a:t>
            </a:r>
            <a:endParaRPr lang="fr-FR" sz="1800" dirty="0">
              <a:effectLst/>
              <a:latin typeface="Times New Roman" panose="02020603050405020304" pitchFamily="18" charset="0"/>
              <a:ea typeface="Times New Roman" panose="02020603050405020304" pitchFamily="18" charset="0"/>
            </a:endParaRPr>
          </a:p>
          <a:p>
            <a:pPr marL="0" indent="0" algn="just">
              <a:lnSpc>
                <a:spcPct val="115000"/>
              </a:lnSpc>
              <a:spcAft>
                <a:spcPts val="1000"/>
              </a:spcAft>
              <a:buFont typeface="Wingdings" panose="05000000000000000000" pitchFamily="2" charset="2"/>
              <a:buNone/>
            </a:pPr>
            <a:r>
              <a:rPr lang="fr-FR" sz="1200" b="1" dirty="0">
                <a:solidFill>
                  <a:srgbClr val="201511"/>
                </a:solidFill>
                <a:latin typeface="Times New Roman" panose="02020603050405020304" pitchFamily="18" charset="0"/>
                <a:ea typeface="Times New Roman" panose="02020603050405020304" pitchFamily="18" charset="0"/>
              </a:rPr>
              <a:t>Multilinguisme :</a:t>
            </a:r>
            <a:r>
              <a:rPr lang="fr-FR" sz="1200" dirty="0">
                <a:solidFill>
                  <a:srgbClr val="201511"/>
                </a:solidFill>
                <a:latin typeface="Times New Roman" panose="02020603050405020304" pitchFamily="18" charset="0"/>
                <a:ea typeface="Times New Roman" panose="02020603050405020304" pitchFamily="18" charset="0"/>
              </a:rPr>
              <a:t> Algérie – Madagascar –Tunisie – Algérie – Sénégal (Rachid </a:t>
            </a:r>
            <a:r>
              <a:rPr lang="fr-FR" sz="1200" dirty="0" err="1">
                <a:solidFill>
                  <a:srgbClr val="201511"/>
                </a:solidFill>
                <a:latin typeface="Times New Roman" panose="02020603050405020304" pitchFamily="18" charset="0"/>
                <a:ea typeface="Times New Roman" panose="02020603050405020304" pitchFamily="18" charset="0"/>
              </a:rPr>
              <a:t>Bebbouchi</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Fidy</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Heritiana</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Andrianarivony</a:t>
            </a:r>
            <a:r>
              <a:rPr lang="fr-FR" sz="1200" dirty="0">
                <a:solidFill>
                  <a:srgbClr val="201511"/>
                </a:solidFill>
                <a:latin typeface="Times New Roman" panose="02020603050405020304" pitchFamily="18" charset="0"/>
                <a:ea typeface="Times New Roman" panose="02020603050405020304" pitchFamily="18" charset="0"/>
              </a:rPr>
              <a:t>; Sonia Ben </a:t>
            </a:r>
            <a:r>
              <a:rPr lang="fr-FR" sz="1200" dirty="0" err="1">
                <a:solidFill>
                  <a:srgbClr val="201511"/>
                </a:solidFill>
                <a:latin typeface="Times New Roman" panose="02020603050405020304" pitchFamily="18" charset="0"/>
                <a:ea typeface="Times New Roman" panose="02020603050405020304" pitchFamily="18" charset="0"/>
              </a:rPr>
              <a:t>Nejma</a:t>
            </a:r>
            <a:r>
              <a:rPr lang="fr-FR" sz="1200" dirty="0">
                <a:solidFill>
                  <a:srgbClr val="201511"/>
                </a:solidFill>
                <a:latin typeface="Times New Roman" panose="02020603050405020304" pitchFamily="18" charset="0"/>
                <a:ea typeface="Times New Roman" panose="02020603050405020304" pitchFamily="18" charset="0"/>
              </a:rPr>
              <a:t>; Ahmed </a:t>
            </a:r>
            <a:r>
              <a:rPr lang="fr-FR" sz="1200" dirty="0" err="1">
                <a:solidFill>
                  <a:srgbClr val="201511"/>
                </a:solidFill>
                <a:latin typeface="Times New Roman" panose="02020603050405020304" pitchFamily="18" charset="0"/>
                <a:ea typeface="Times New Roman" panose="02020603050405020304" pitchFamily="18" charset="0"/>
              </a:rPr>
              <a:t>Djebbar</a:t>
            </a:r>
            <a:r>
              <a:rPr lang="fr-FR" sz="1200" dirty="0">
                <a:solidFill>
                  <a:srgbClr val="201511"/>
                </a:solidFill>
                <a:latin typeface="Times New Roman" panose="02020603050405020304" pitchFamily="18" charset="0"/>
                <a:ea typeface="Times New Roman" panose="02020603050405020304" pitchFamily="18" charset="0"/>
              </a:rPr>
              <a:t>; Christophe Hache et Catherine </a:t>
            </a:r>
            <a:r>
              <a:rPr lang="fr-FR" sz="1200" dirty="0" err="1">
                <a:solidFill>
                  <a:srgbClr val="201511"/>
                </a:solidFill>
                <a:latin typeface="Times New Roman" panose="02020603050405020304" pitchFamily="18" charset="0"/>
                <a:ea typeface="Times New Roman" panose="02020603050405020304" pitchFamily="18" charset="0"/>
              </a:rPr>
              <a:t>Mendoca</a:t>
            </a:r>
            <a:r>
              <a:rPr lang="fr-FR" sz="1200" dirty="0">
                <a:solidFill>
                  <a:srgbClr val="201511"/>
                </a:solidFill>
                <a:latin typeface="Times New Roman" panose="02020603050405020304" pitchFamily="18" charset="0"/>
                <a:ea typeface="Times New Roman" panose="02020603050405020304" pitchFamily="18" charset="0"/>
              </a:rPr>
              <a:t> Dias; </a:t>
            </a:r>
            <a:r>
              <a:rPr lang="fr-FR" sz="1200" dirty="0" err="1">
                <a:solidFill>
                  <a:srgbClr val="201511"/>
                </a:solidFill>
                <a:latin typeface="Times New Roman" panose="02020603050405020304" pitchFamily="18" charset="0"/>
                <a:ea typeface="Times New Roman" panose="02020603050405020304" pitchFamily="18" charset="0"/>
              </a:rPr>
              <a:t>Mangary</a:t>
            </a:r>
            <a:r>
              <a:rPr lang="fr-FR" sz="1200" dirty="0">
                <a:solidFill>
                  <a:srgbClr val="201511"/>
                </a:solidFill>
                <a:latin typeface="Times New Roman" panose="02020603050405020304" pitchFamily="18" charset="0"/>
                <a:ea typeface="Times New Roman" panose="02020603050405020304" pitchFamily="18" charset="0"/>
              </a:rPr>
              <a:t> Ka)</a:t>
            </a:r>
          </a:p>
          <a:p>
            <a:pPr marL="0" indent="0" algn="just">
              <a:lnSpc>
                <a:spcPct val="115000"/>
              </a:lnSpc>
              <a:spcAft>
                <a:spcPts val="1000"/>
              </a:spcAft>
              <a:buFont typeface="Wingdings" panose="05000000000000000000" pitchFamily="2" charset="2"/>
              <a:buNone/>
            </a:pPr>
            <a:r>
              <a:rPr lang="fr-FR" sz="1200" b="1" dirty="0">
                <a:solidFill>
                  <a:srgbClr val="201511"/>
                </a:solidFill>
                <a:latin typeface="Times New Roman" panose="02020603050405020304" pitchFamily="18" charset="0"/>
                <a:ea typeface="Times New Roman" panose="02020603050405020304" pitchFamily="18" charset="0"/>
              </a:rPr>
              <a:t>Programme, évaluation et enseignement : </a:t>
            </a:r>
            <a:r>
              <a:rPr lang="fr-FR" sz="1200" dirty="0">
                <a:solidFill>
                  <a:srgbClr val="201511"/>
                </a:solidFill>
                <a:latin typeface="Times New Roman" panose="02020603050405020304" pitchFamily="18" charset="0"/>
                <a:ea typeface="Times New Roman" panose="02020603050405020304" pitchFamily="18" charset="0"/>
              </a:rPr>
              <a:t>Côte d’Ivoire – Mexique – Antilles – Brésil – Chili – Mali –Congo-Brazzaville – Belgique ( </a:t>
            </a:r>
            <a:r>
              <a:rPr lang="fr-FR" sz="1200" dirty="0" err="1">
                <a:solidFill>
                  <a:srgbClr val="201511"/>
                </a:solidFill>
                <a:latin typeface="Times New Roman" panose="02020603050405020304" pitchFamily="18" charset="0"/>
                <a:ea typeface="Times New Roman" panose="02020603050405020304" pitchFamily="18" charset="0"/>
              </a:rPr>
              <a:t>Koudia</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Yeboua</a:t>
            </a:r>
            <a:r>
              <a:rPr lang="fr-FR" sz="1200" dirty="0">
                <a:solidFill>
                  <a:srgbClr val="201511"/>
                </a:solidFill>
                <a:latin typeface="Times New Roman" panose="02020603050405020304" pitchFamily="18" charset="0"/>
                <a:ea typeface="Times New Roman" panose="02020603050405020304" pitchFamily="18" charset="0"/>
              </a:rPr>
              <a:t> Germain Atta; Saliou Touré; </a:t>
            </a:r>
            <a:r>
              <a:rPr lang="fr-FR" sz="1200" dirty="0" err="1">
                <a:solidFill>
                  <a:srgbClr val="201511"/>
                </a:solidFill>
                <a:latin typeface="Times New Roman" panose="02020603050405020304" pitchFamily="18" charset="0"/>
                <a:ea typeface="Times New Roman" panose="02020603050405020304" pitchFamily="18" charset="0"/>
              </a:rPr>
              <a:t>Avenilde</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Romo</a:t>
            </a:r>
            <a:r>
              <a:rPr lang="fr-FR" sz="1200" dirty="0">
                <a:solidFill>
                  <a:srgbClr val="201511"/>
                </a:solidFill>
                <a:latin typeface="Times New Roman" panose="02020603050405020304" pitchFamily="18" charset="0"/>
                <a:ea typeface="Times New Roman" panose="02020603050405020304" pitchFamily="18" charset="0"/>
              </a:rPr>
              <a:t> Vazquez; Diana Violeta </a:t>
            </a:r>
            <a:r>
              <a:rPr lang="fr-FR" sz="1200" dirty="0" err="1">
                <a:solidFill>
                  <a:srgbClr val="201511"/>
                </a:solidFill>
                <a:latin typeface="Times New Roman" panose="02020603050405020304" pitchFamily="18" charset="0"/>
                <a:ea typeface="Times New Roman" panose="02020603050405020304" pitchFamily="18" charset="0"/>
              </a:rPr>
              <a:t>Solares</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Pineda</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Eléda</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Robo</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Marlen</a:t>
            </a:r>
            <a:r>
              <a:rPr lang="fr-FR" sz="1200" dirty="0">
                <a:solidFill>
                  <a:srgbClr val="201511"/>
                </a:solidFill>
                <a:latin typeface="Times New Roman" panose="02020603050405020304" pitchFamily="18" charset="0"/>
                <a:ea typeface="Times New Roman" panose="02020603050405020304" pitchFamily="18" charset="0"/>
              </a:rPr>
              <a:t> Alves Dias; Elisabeth Montoya </a:t>
            </a:r>
            <a:r>
              <a:rPr lang="fr-FR" sz="1200" dirty="0" err="1">
                <a:solidFill>
                  <a:srgbClr val="201511"/>
                </a:solidFill>
                <a:latin typeface="Times New Roman" panose="02020603050405020304" pitchFamily="18" charset="0"/>
                <a:ea typeface="Times New Roman" panose="02020603050405020304" pitchFamily="18" charset="0"/>
              </a:rPr>
              <a:t>Delgadillo</a:t>
            </a:r>
            <a:r>
              <a:rPr lang="fr-FR" sz="1200" dirty="0">
                <a:solidFill>
                  <a:srgbClr val="201511"/>
                </a:solidFill>
                <a:latin typeface="Times New Roman" panose="02020603050405020304" pitchFamily="18" charset="0"/>
                <a:ea typeface="Times New Roman" panose="02020603050405020304" pitchFamily="18" charset="0"/>
              </a:rPr>
              <a:t>; Oumar Doumbia; </a:t>
            </a:r>
            <a:r>
              <a:rPr lang="fr-FR" sz="1200" dirty="0" err="1">
                <a:solidFill>
                  <a:srgbClr val="201511"/>
                </a:solidFill>
                <a:latin typeface="Times New Roman" panose="02020603050405020304" pitchFamily="18" charset="0"/>
                <a:ea typeface="Times New Roman" panose="02020603050405020304" pitchFamily="18" charset="0"/>
              </a:rPr>
              <a:t>Saddo</a:t>
            </a:r>
            <a:r>
              <a:rPr lang="fr-FR" sz="1200" dirty="0">
                <a:solidFill>
                  <a:srgbClr val="201511"/>
                </a:solidFill>
                <a:latin typeface="Times New Roman" panose="02020603050405020304" pitchFamily="18" charset="0"/>
                <a:ea typeface="Times New Roman" panose="02020603050405020304" pitchFamily="18" charset="0"/>
              </a:rPr>
              <a:t> Ag </a:t>
            </a:r>
            <a:r>
              <a:rPr lang="fr-FR" sz="1200" dirty="0" err="1">
                <a:solidFill>
                  <a:srgbClr val="201511"/>
                </a:solidFill>
                <a:latin typeface="Times New Roman" panose="02020603050405020304" pitchFamily="18" charset="0"/>
                <a:ea typeface="Times New Roman" panose="02020603050405020304" pitchFamily="18" charset="0"/>
              </a:rPr>
              <a:t>Almouloud</a:t>
            </a:r>
            <a:r>
              <a:rPr lang="fr-FR" sz="1200" dirty="0">
                <a:solidFill>
                  <a:srgbClr val="201511"/>
                </a:solidFill>
                <a:latin typeface="Times New Roman" panose="02020603050405020304" pitchFamily="18" charset="0"/>
                <a:ea typeface="Times New Roman" panose="02020603050405020304" pitchFamily="18" charset="0"/>
              </a:rPr>
              <a:t>; Fernand </a:t>
            </a:r>
            <a:r>
              <a:rPr lang="fr-FR" sz="1200" dirty="0" err="1">
                <a:solidFill>
                  <a:srgbClr val="201511"/>
                </a:solidFill>
                <a:latin typeface="Times New Roman" panose="02020603050405020304" pitchFamily="18" charset="0"/>
                <a:ea typeface="Times New Roman" panose="02020603050405020304" pitchFamily="18" charset="0"/>
              </a:rPr>
              <a:t>Malonga</a:t>
            </a:r>
            <a:r>
              <a:rPr lang="fr-FR" sz="1200" dirty="0">
                <a:solidFill>
                  <a:srgbClr val="201511"/>
                </a:solidFill>
                <a:latin typeface="Times New Roman" panose="02020603050405020304" pitchFamily="18" charset="0"/>
                <a:ea typeface="Times New Roman" panose="02020603050405020304" pitchFamily="18" charset="0"/>
              </a:rPr>
              <a:t>; Stéphanie Bridoux)</a:t>
            </a:r>
          </a:p>
          <a:p>
            <a:pPr marL="0" indent="0" algn="just">
              <a:lnSpc>
                <a:spcPct val="115000"/>
              </a:lnSpc>
              <a:spcAft>
                <a:spcPts val="1000"/>
              </a:spcAft>
              <a:buFont typeface="Wingdings" panose="05000000000000000000" pitchFamily="2" charset="2"/>
              <a:buNone/>
            </a:pPr>
            <a:r>
              <a:rPr lang="fr-FR" sz="1200" b="1" dirty="0">
                <a:solidFill>
                  <a:srgbClr val="201511"/>
                </a:solidFill>
                <a:latin typeface="Times New Roman" panose="02020603050405020304" pitchFamily="18" charset="0"/>
                <a:ea typeface="Times New Roman" panose="02020603050405020304" pitchFamily="18" charset="0"/>
              </a:rPr>
              <a:t>TICE et enseignement </a:t>
            </a:r>
            <a:r>
              <a:rPr lang="fr-FR" sz="1200" dirty="0">
                <a:solidFill>
                  <a:srgbClr val="201511"/>
                </a:solidFill>
                <a:latin typeface="Times New Roman" panose="02020603050405020304" pitchFamily="18" charset="0"/>
                <a:ea typeface="Times New Roman" panose="02020603050405020304" pitchFamily="18" charset="0"/>
              </a:rPr>
              <a:t>: Chili – Congo-Brazzaville – France – Algérie – République de Djibouti (Jorge </a:t>
            </a:r>
            <a:r>
              <a:rPr lang="fr-FR" sz="1200" dirty="0" err="1">
                <a:solidFill>
                  <a:srgbClr val="201511"/>
                </a:solidFill>
                <a:latin typeface="Times New Roman" panose="02020603050405020304" pitchFamily="18" charset="0"/>
                <a:ea typeface="Times New Roman" panose="02020603050405020304" pitchFamily="18" charset="0"/>
              </a:rPr>
              <a:t>Gaona</a:t>
            </a:r>
            <a:r>
              <a:rPr lang="fr-FR" sz="1200" dirty="0">
                <a:solidFill>
                  <a:srgbClr val="201511"/>
                </a:solidFill>
                <a:latin typeface="Times New Roman" panose="02020603050405020304" pitchFamily="18" charset="0"/>
                <a:ea typeface="Times New Roman" panose="02020603050405020304" pitchFamily="18" charset="0"/>
              </a:rPr>
              <a:t>; Fernand </a:t>
            </a:r>
            <a:r>
              <a:rPr lang="fr-FR" sz="1200" dirty="0" err="1">
                <a:solidFill>
                  <a:srgbClr val="201511"/>
                </a:solidFill>
                <a:latin typeface="Times New Roman" panose="02020603050405020304" pitchFamily="18" charset="0"/>
                <a:ea typeface="Times New Roman" panose="02020603050405020304" pitchFamily="18" charset="0"/>
              </a:rPr>
              <a:t>Malonga</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Moungabio</a:t>
            </a:r>
            <a:r>
              <a:rPr lang="fr-FR" sz="1200" dirty="0">
                <a:solidFill>
                  <a:srgbClr val="201511"/>
                </a:solidFill>
                <a:latin typeface="Times New Roman" panose="02020603050405020304" pitchFamily="18" charset="0"/>
                <a:ea typeface="Times New Roman" panose="02020603050405020304" pitchFamily="18" charset="0"/>
              </a:rPr>
              <a:t>; Pierre Arnoux; Sihem </a:t>
            </a:r>
            <a:r>
              <a:rPr lang="fr-FR" sz="1200" dirty="0" err="1">
                <a:solidFill>
                  <a:srgbClr val="201511"/>
                </a:solidFill>
                <a:latin typeface="Times New Roman" panose="02020603050405020304" pitchFamily="18" charset="0"/>
                <a:ea typeface="Times New Roman" panose="02020603050405020304" pitchFamily="18" charset="0"/>
              </a:rPr>
              <a:t>Hakem</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Kasdali</a:t>
            </a:r>
            <a:r>
              <a:rPr lang="fr-FR" sz="1200" dirty="0">
                <a:solidFill>
                  <a:srgbClr val="201511"/>
                </a:solidFill>
                <a:latin typeface="Times New Roman" panose="02020603050405020304" pitchFamily="18" charset="0"/>
                <a:ea typeface="Times New Roman" panose="02020603050405020304" pitchFamily="18" charset="0"/>
              </a:rPr>
              <a:t>; Mohamed Abdo)</a:t>
            </a:r>
          </a:p>
          <a:p>
            <a:pPr marL="0" indent="0" algn="just">
              <a:lnSpc>
                <a:spcPct val="115000"/>
              </a:lnSpc>
              <a:spcAft>
                <a:spcPts val="1000"/>
              </a:spcAft>
              <a:buFont typeface="Wingdings" panose="05000000000000000000" pitchFamily="2" charset="2"/>
              <a:buNone/>
            </a:pPr>
            <a:r>
              <a:rPr lang="fr-FR" sz="1200" b="1" dirty="0">
                <a:solidFill>
                  <a:srgbClr val="201511"/>
                </a:solidFill>
                <a:latin typeface="Times New Roman" panose="02020603050405020304" pitchFamily="18" charset="0"/>
                <a:ea typeface="Times New Roman" panose="02020603050405020304" pitchFamily="18" charset="0"/>
              </a:rPr>
              <a:t>ICME2021/ICDME2022/EMF2022 :</a:t>
            </a:r>
            <a:r>
              <a:rPr lang="fr-FR" sz="1200" dirty="0">
                <a:solidFill>
                  <a:srgbClr val="201511"/>
                </a:solidFill>
                <a:latin typeface="Times New Roman" panose="02020603050405020304" pitchFamily="18" charset="0"/>
                <a:ea typeface="Times New Roman" panose="02020603050405020304" pitchFamily="18" charset="0"/>
              </a:rPr>
              <a:t> Japon – France – Bénin – Suisse – Québec – Sénégal – Maroc (</a:t>
            </a:r>
            <a:r>
              <a:rPr lang="fr-FR" sz="1200" dirty="0" err="1">
                <a:solidFill>
                  <a:srgbClr val="201511"/>
                </a:solidFill>
                <a:latin typeface="Times New Roman" panose="02020603050405020304" pitchFamily="18" charset="0"/>
                <a:ea typeface="Times New Roman" panose="02020603050405020304" pitchFamily="18" charset="0"/>
              </a:rPr>
              <a:t>Ui</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Hock</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Cheah</a:t>
            </a:r>
            <a:r>
              <a:rPr lang="fr-FR" sz="1200" dirty="0">
                <a:solidFill>
                  <a:srgbClr val="201511"/>
                </a:solidFill>
                <a:latin typeface="Times New Roman" panose="02020603050405020304" pitchFamily="18" charset="0"/>
                <a:ea typeface="Times New Roman" panose="02020603050405020304" pitchFamily="18" charset="0"/>
              </a:rPr>
              <a:t>; </a:t>
            </a:r>
            <a:r>
              <a:rPr lang="fr-FR" sz="1200" dirty="0" err="1">
                <a:solidFill>
                  <a:srgbClr val="201511"/>
                </a:solidFill>
                <a:latin typeface="Times New Roman" panose="02020603050405020304" pitchFamily="18" charset="0"/>
                <a:ea typeface="Times New Roman" panose="02020603050405020304" pitchFamily="18" charset="0"/>
              </a:rPr>
              <a:t>Vivaine</a:t>
            </a:r>
            <a:r>
              <a:rPr lang="fr-FR" sz="1200" dirty="0">
                <a:solidFill>
                  <a:srgbClr val="201511"/>
                </a:solidFill>
                <a:latin typeface="Times New Roman" panose="02020603050405020304" pitchFamily="18" charset="0"/>
                <a:ea typeface="Times New Roman" panose="02020603050405020304" pitchFamily="18" charset="0"/>
              </a:rPr>
              <a:t> Durand-Guerrier; Projet « jeunes enseignants)</a:t>
            </a:r>
          </a:p>
          <a:p>
            <a:pPr marL="0" indent="0" algn="just">
              <a:lnSpc>
                <a:spcPct val="115000"/>
              </a:lnSpc>
              <a:spcAft>
                <a:spcPts val="1000"/>
              </a:spcAft>
              <a:buFont typeface="Wingdings" panose="05000000000000000000" pitchFamily="2" charset="2"/>
              <a:buNone/>
            </a:pPr>
            <a:r>
              <a:rPr lang="fr-FR" sz="1200" b="1" dirty="0">
                <a:solidFill>
                  <a:srgbClr val="201511"/>
                </a:solidFill>
                <a:latin typeface="Times New Roman" panose="02020603050405020304" pitchFamily="18" charset="0"/>
                <a:ea typeface="Times New Roman" panose="02020603050405020304" pitchFamily="18" charset="0"/>
              </a:rPr>
              <a:t>Association de professeurs : </a:t>
            </a:r>
            <a:r>
              <a:rPr lang="fr-FR" sz="1200" dirty="0">
                <a:solidFill>
                  <a:srgbClr val="201511"/>
                </a:solidFill>
                <a:latin typeface="Times New Roman" panose="02020603050405020304" pitchFamily="18" charset="0"/>
                <a:ea typeface="Times New Roman" panose="02020603050405020304" pitchFamily="18" charset="0"/>
              </a:rPr>
              <a:t>Mali – Tunisie (Salimata </a:t>
            </a:r>
            <a:r>
              <a:rPr lang="fr-FR" sz="1200" dirty="0" err="1">
                <a:solidFill>
                  <a:srgbClr val="201511"/>
                </a:solidFill>
                <a:latin typeface="Times New Roman" panose="02020603050405020304" pitchFamily="18" charset="0"/>
                <a:ea typeface="Times New Roman" panose="02020603050405020304" pitchFamily="18" charset="0"/>
              </a:rPr>
              <a:t>Soumba</a:t>
            </a:r>
            <a:r>
              <a:rPr lang="fr-FR" sz="1200" dirty="0">
                <a:solidFill>
                  <a:srgbClr val="201511"/>
                </a:solidFill>
                <a:latin typeface="Times New Roman" panose="02020603050405020304" pitchFamily="18" charset="0"/>
                <a:ea typeface="Times New Roman" panose="02020603050405020304" pitchFamily="18" charset="0"/>
              </a:rPr>
              <a:t> Diarra; Taoufik </a:t>
            </a:r>
            <a:r>
              <a:rPr lang="fr-FR" sz="1200" dirty="0" err="1">
                <a:solidFill>
                  <a:srgbClr val="201511"/>
                </a:solidFill>
                <a:latin typeface="Times New Roman" panose="02020603050405020304" pitchFamily="18" charset="0"/>
                <a:ea typeface="Times New Roman" panose="02020603050405020304" pitchFamily="18" charset="0"/>
              </a:rPr>
              <a:t>Cherrada</a:t>
            </a:r>
            <a:r>
              <a:rPr lang="fr-FR" sz="1200" dirty="0">
                <a:solidFill>
                  <a:srgbClr val="201511"/>
                </a:solidFill>
                <a:latin typeface="Times New Roman" panose="02020603050405020304" pitchFamily="18" charset="0"/>
                <a:ea typeface="Times New Roman" panose="02020603050405020304" pitchFamily="18" charset="0"/>
              </a:rPr>
              <a:t>)</a:t>
            </a:r>
          </a:p>
          <a:p>
            <a:pPr marL="0" indent="0" algn="just">
              <a:lnSpc>
                <a:spcPct val="115000"/>
              </a:lnSpc>
              <a:spcAft>
                <a:spcPts val="1000"/>
              </a:spcAft>
              <a:buFont typeface="Wingdings" panose="05000000000000000000" pitchFamily="2" charset="2"/>
              <a:buNone/>
            </a:pPr>
            <a:r>
              <a:rPr lang="fr-FR" sz="1200" b="1" dirty="0">
                <a:solidFill>
                  <a:srgbClr val="201511"/>
                </a:solidFill>
                <a:latin typeface="Times New Roman" panose="02020603050405020304" pitchFamily="18" charset="0"/>
                <a:ea typeface="Times New Roman" panose="02020603050405020304" pitchFamily="18" charset="0"/>
              </a:rPr>
              <a:t>Divers :</a:t>
            </a:r>
            <a:r>
              <a:rPr lang="fr-FR" sz="1200" dirty="0">
                <a:solidFill>
                  <a:srgbClr val="201511"/>
                </a:solidFill>
                <a:latin typeface="Times New Roman" panose="02020603050405020304" pitchFamily="18" charset="0"/>
                <a:ea typeface="Times New Roman" panose="02020603050405020304" pitchFamily="18" charset="0"/>
              </a:rPr>
              <a:t> Algérie – France (Rachid </a:t>
            </a:r>
            <a:r>
              <a:rPr lang="fr-FR" sz="1200" dirty="0" err="1">
                <a:solidFill>
                  <a:srgbClr val="201511"/>
                </a:solidFill>
                <a:latin typeface="Times New Roman" panose="02020603050405020304" pitchFamily="18" charset="0"/>
                <a:ea typeface="Times New Roman" panose="02020603050405020304" pitchFamily="18" charset="0"/>
              </a:rPr>
              <a:t>Bebbouchi</a:t>
            </a:r>
            <a:r>
              <a:rPr lang="fr-FR" sz="1200" dirty="0">
                <a:solidFill>
                  <a:srgbClr val="201511"/>
                </a:solidFill>
                <a:latin typeface="Times New Roman" panose="02020603050405020304" pitchFamily="18" charset="0"/>
                <a:ea typeface="Times New Roman" panose="02020603050405020304" pitchFamily="18" charset="0"/>
              </a:rPr>
              <a:t>; Hacène </a:t>
            </a:r>
            <a:r>
              <a:rPr lang="fr-FR" sz="1200" dirty="0" err="1">
                <a:solidFill>
                  <a:srgbClr val="201511"/>
                </a:solidFill>
                <a:latin typeface="Times New Roman" panose="02020603050405020304" pitchFamily="18" charset="0"/>
                <a:ea typeface="Times New Roman" panose="02020603050405020304" pitchFamily="18" charset="0"/>
              </a:rPr>
              <a:t>Belbachir</a:t>
            </a:r>
            <a:r>
              <a:rPr lang="fr-FR" sz="1200" dirty="0">
                <a:solidFill>
                  <a:srgbClr val="201511"/>
                </a:solidFill>
                <a:latin typeface="Times New Roman" panose="02020603050405020304" pitchFamily="18" charset="0"/>
                <a:ea typeface="Times New Roman" panose="02020603050405020304" pitchFamily="18" charset="0"/>
              </a:rPr>
              <a:t>; Valerio </a:t>
            </a:r>
            <a:r>
              <a:rPr lang="fr-FR" sz="1200" dirty="0" err="1">
                <a:solidFill>
                  <a:srgbClr val="201511"/>
                </a:solidFill>
                <a:latin typeface="Times New Roman" panose="02020603050405020304" pitchFamily="18" charset="0"/>
                <a:ea typeface="Times New Roman" panose="02020603050405020304" pitchFamily="18" charset="0"/>
              </a:rPr>
              <a:t>Vassallo</a:t>
            </a:r>
            <a:r>
              <a:rPr lang="fr-FR" sz="1200" dirty="0">
                <a:solidFill>
                  <a:srgbClr val="201511"/>
                </a:solidFill>
                <a:latin typeface="Times New Roman" panose="02020603050405020304" pitchFamily="18" charset="0"/>
                <a:ea typeface="Times New Roman" panose="02020603050405020304" pitchFamily="18" charset="0"/>
              </a:rPr>
              <a:t>; Daniel Perrin)</a:t>
            </a:r>
          </a:p>
          <a:p>
            <a:pPr marL="0" indent="0" algn="just">
              <a:lnSpc>
                <a:spcPct val="115000"/>
              </a:lnSpc>
              <a:spcAft>
                <a:spcPts val="1000"/>
              </a:spcAft>
              <a:buFont typeface="Wingdings" panose="05000000000000000000" pitchFamily="2" charset="2"/>
              <a:buNone/>
            </a:pPr>
            <a:r>
              <a:rPr lang="fr-FR" sz="1200" b="1" dirty="0">
                <a:solidFill>
                  <a:srgbClr val="201511"/>
                </a:solidFill>
                <a:latin typeface="Times New Roman" panose="02020603050405020304" pitchFamily="18" charset="0"/>
                <a:ea typeface="Times New Roman" panose="02020603050405020304" pitchFamily="18" charset="0"/>
              </a:rPr>
              <a:t>Hommage à Mamadou Souleymane Sangaré : </a:t>
            </a:r>
            <a:r>
              <a:rPr lang="fr-FR" sz="1200" dirty="0">
                <a:solidFill>
                  <a:srgbClr val="201511"/>
                </a:solidFill>
                <a:latin typeface="Times New Roman" panose="02020603050405020304" pitchFamily="18" charset="0"/>
                <a:ea typeface="Times New Roman" panose="02020603050405020304" pitchFamily="18" charset="0"/>
              </a:rPr>
              <a:t>Mali – France – Sénégal – Brésil – Suisse </a:t>
            </a:r>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22</a:t>
            </a:fld>
            <a:endParaRPr lang="fr-FR"/>
          </a:p>
        </p:txBody>
      </p:sp>
    </p:spTree>
    <p:extLst>
      <p:ext uri="{BB962C8B-B14F-4D97-AF65-F5344CB8AC3E}">
        <p14:creationId xmlns:p14="http://schemas.microsoft.com/office/powerpoint/2010/main" val="13219126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endParaRPr lang="fr-FR" sz="1800" b="1"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1600" b="1" dirty="0">
                <a:solidFill>
                  <a:srgbClr val="FF0000"/>
                </a:solidFill>
                <a:effectLst/>
                <a:latin typeface="Times New Roman" panose="02020603050405020304" pitchFamily="18" charset="0"/>
                <a:ea typeface="Times New Roman" panose="02020603050405020304" pitchFamily="18" charset="0"/>
              </a:rPr>
              <a:t>LES PREMIERS MOIS DE LA COMMISSION 2019-2020</a:t>
            </a:r>
            <a:endParaRPr lang="fr-FR" sz="1200" dirty="0">
              <a:effectLst/>
              <a:latin typeface="Times New Roman" panose="02020603050405020304" pitchFamily="18" charset="0"/>
              <a:ea typeface="Times New Roman" panose="02020603050405020304" pitchFamily="18" charset="0"/>
            </a:endParaRPr>
          </a:p>
          <a:p>
            <a:pPr marL="342900" lvl="0" indent="-342900" algn="just">
              <a:lnSpc>
                <a:spcPct val="115000"/>
              </a:lnSpc>
              <a:spcAft>
                <a:spcPts val="1000"/>
              </a:spcAft>
              <a:buFont typeface="Arial" panose="020B0604020202020204" pitchFamily="34" charset="0"/>
              <a:buChar char="•"/>
              <a:tabLst>
                <a:tab pos="457200" algn="l"/>
              </a:tabLst>
            </a:pP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Responsable : Christian Mauduit (décès en août 2019) puis Patrick </a:t>
            </a:r>
            <a:r>
              <a:rPr lang="fr-FR" sz="1200" dirty="0" err="1">
                <a:effectLst/>
                <a:latin typeface="Times New Roman" panose="02020603050405020304" pitchFamily="18" charset="0"/>
                <a:ea typeface="Times New Roman" panose="02020603050405020304" pitchFamily="18" charset="0"/>
                <a:cs typeface="Times New Roman" panose="02020603050405020304" pitchFamily="18" charset="0"/>
              </a:rPr>
              <a:t>Frétigné</a:t>
            </a: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342900" lvl="0" indent="-342900" algn="just">
              <a:lnSpc>
                <a:spcPct val="115000"/>
              </a:lnSpc>
              <a:spcAft>
                <a:spcPts val="1000"/>
              </a:spcAft>
              <a:buFont typeface="Arial" panose="020B0604020202020204" pitchFamily="34" charset="0"/>
              <a:buChar char="•"/>
              <a:tabLst>
                <a:tab pos="457200" algn="l"/>
              </a:tabLst>
            </a:pP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Une coordination de 5 membres (IREM de Paris) et son Responsable</a:t>
            </a:r>
          </a:p>
          <a:p>
            <a:pPr algn="just">
              <a:lnSpc>
                <a:spcPct val="115000"/>
              </a:lnSpc>
              <a:spcAft>
                <a:spcPts val="1000"/>
              </a:spcAft>
            </a:pPr>
            <a:r>
              <a:rPr lang="fr-FR" sz="1200" b="1" dirty="0">
                <a:effectLst/>
                <a:latin typeface="Times New Roman" panose="02020603050405020304" pitchFamily="18" charset="0"/>
                <a:ea typeface="Times New Roman" panose="02020603050405020304" pitchFamily="18" charset="0"/>
              </a:rPr>
              <a:t>Participants invités</a:t>
            </a:r>
            <a:endParaRPr lang="fr-FR" sz="1200" dirty="0">
              <a:effectLst/>
              <a:latin typeface="Times New Roman" panose="02020603050405020304" pitchFamily="18" charset="0"/>
              <a:ea typeface="Times New Roman" panose="02020603050405020304" pitchFamily="18" charset="0"/>
            </a:endParaRPr>
          </a:p>
          <a:p>
            <a:pPr marL="742950" lvl="1" indent="-285750" algn="just">
              <a:lnSpc>
                <a:spcPct val="115000"/>
              </a:lnSpc>
              <a:spcAft>
                <a:spcPts val="1000"/>
              </a:spcAft>
              <a:buFont typeface="Arial" panose="020B0604020202020204" pitchFamily="34" charset="0"/>
              <a:buChar char="•"/>
              <a:tabLst>
                <a:tab pos="914400" algn="l"/>
              </a:tabLst>
            </a:pP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Membres de GREMA</a:t>
            </a:r>
          </a:p>
          <a:p>
            <a:pPr marL="742950" lvl="1" indent="-285750" algn="just">
              <a:lnSpc>
                <a:spcPct val="115000"/>
              </a:lnSpc>
              <a:spcAft>
                <a:spcPts val="1000"/>
              </a:spcAft>
              <a:buFont typeface="Arial" panose="020B0604020202020204" pitchFamily="34" charset="0"/>
              <a:buChar char="•"/>
              <a:tabLst>
                <a:tab pos="914400" algn="l"/>
              </a:tabLst>
            </a:pP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 Présents ou intéressés par la Rencontre Internationale des IREM du 27 octobre 2018 à Paris qui suivait EMF 2018</a:t>
            </a:r>
          </a:p>
          <a:p>
            <a:pPr marL="742950" lvl="1" indent="-285750" algn="just">
              <a:lnSpc>
                <a:spcPct val="115000"/>
              </a:lnSpc>
              <a:spcAft>
                <a:spcPts val="1000"/>
              </a:spcAft>
              <a:buFont typeface="Arial" panose="020B0604020202020204" pitchFamily="34" charset="0"/>
              <a:buChar char="•"/>
              <a:tabLst>
                <a:tab pos="914400" algn="l"/>
              </a:tabLst>
            </a:pP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 Référents internationaux dans les IREM</a:t>
            </a:r>
          </a:p>
          <a:p>
            <a:pPr marL="742950" lvl="1" indent="-285750" algn="just">
              <a:lnSpc>
                <a:spcPct val="115000"/>
              </a:lnSpc>
              <a:spcAft>
                <a:spcPts val="1000"/>
              </a:spcAft>
              <a:buFont typeface="Arial" panose="020B0604020202020204" pitchFamily="34" charset="0"/>
              <a:buChar char="•"/>
              <a:tabLst>
                <a:tab pos="914400" algn="l"/>
              </a:tabLst>
            </a:pP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 Présents ou intéressés par la réunion du 8 mai 2019 à Besançon</a:t>
            </a:r>
          </a:p>
          <a:p>
            <a:pPr marL="742950" lvl="1" indent="-285750" algn="just">
              <a:lnSpc>
                <a:spcPct val="115000"/>
              </a:lnSpc>
              <a:spcAft>
                <a:spcPts val="1000"/>
              </a:spcAft>
              <a:buFont typeface="Arial" panose="020B0604020202020204" pitchFamily="34" charset="0"/>
              <a:buChar char="•"/>
              <a:tabLst>
                <a:tab pos="914400" algn="l"/>
              </a:tabLst>
            </a:pP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Présents ou intéressés par la réunion du 28 septembre 2019 à Paris</a:t>
            </a:r>
          </a:p>
          <a:p>
            <a:pPr algn="just">
              <a:lnSpc>
                <a:spcPct val="115000"/>
              </a:lnSpc>
              <a:spcAft>
                <a:spcPts val="1000"/>
              </a:spcAft>
            </a:pPr>
            <a:r>
              <a:rPr lang="fr-FR" sz="1600" b="1" dirty="0">
                <a:solidFill>
                  <a:srgbClr val="FF0000"/>
                </a:solidFill>
                <a:effectLst/>
                <a:latin typeface="Times New Roman" panose="02020603050405020304" pitchFamily="18" charset="0"/>
                <a:ea typeface="Times New Roman" panose="02020603050405020304" pitchFamily="18" charset="0"/>
              </a:rPr>
              <a:t> </a:t>
            </a:r>
            <a:endParaRPr lang="fr-FR" sz="12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1600" b="1" dirty="0">
                <a:solidFill>
                  <a:srgbClr val="FF0000"/>
                </a:solidFill>
                <a:effectLst/>
                <a:latin typeface="Times New Roman" panose="02020603050405020304" pitchFamily="18" charset="0"/>
                <a:ea typeface="Times New Roman" panose="02020603050405020304" pitchFamily="18" charset="0"/>
              </a:rPr>
              <a:t>ET MAINTENANT…</a:t>
            </a:r>
            <a:endParaRPr lang="fr-FR" sz="1200" dirty="0">
              <a:effectLst/>
              <a:latin typeface="Times New Roman" panose="02020603050405020304" pitchFamily="18" charset="0"/>
              <a:ea typeface="Times New Roman" panose="02020603050405020304" pitchFamily="18" charset="0"/>
            </a:endParaRPr>
          </a:p>
          <a:p>
            <a:pPr marL="342900" lvl="0" indent="-342900" algn="just">
              <a:lnSpc>
                <a:spcPct val="115000"/>
              </a:lnSpc>
              <a:spcAft>
                <a:spcPts val="1000"/>
              </a:spcAft>
              <a:buFont typeface="Arial" panose="020B0604020202020204" pitchFamily="34" charset="0"/>
              <a:buChar char="•"/>
              <a:tabLst>
                <a:tab pos="457200" algn="l"/>
              </a:tabLst>
            </a:pP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Responsable : Patrick </a:t>
            </a:r>
            <a:r>
              <a:rPr lang="fr-FR" sz="1200" dirty="0" err="1">
                <a:effectLst/>
                <a:latin typeface="Times New Roman" panose="02020603050405020304" pitchFamily="18" charset="0"/>
                <a:ea typeface="Times New Roman" panose="02020603050405020304" pitchFamily="18" charset="0"/>
                <a:cs typeface="Times New Roman" panose="02020603050405020304" pitchFamily="18" charset="0"/>
              </a:rPr>
              <a:t>Frétigné</a:t>
            </a: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 ou (Carole Baheux et ???)</a:t>
            </a:r>
          </a:p>
          <a:p>
            <a:pPr marL="342900" lvl="0" indent="-342900" algn="just">
              <a:lnSpc>
                <a:spcPct val="115000"/>
              </a:lnSpc>
              <a:spcAft>
                <a:spcPts val="1000"/>
              </a:spcAft>
              <a:buFont typeface="Arial" panose="020B0604020202020204" pitchFamily="34" charset="0"/>
              <a:buChar char="•"/>
              <a:tabLst>
                <a:tab pos="457200" algn="l"/>
              </a:tabLst>
            </a:pP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Une coordination de 11 membres</a:t>
            </a:r>
          </a:p>
          <a:p>
            <a:pPr marL="342900" lvl="0" indent="-342900" algn="just">
              <a:lnSpc>
                <a:spcPct val="115000"/>
              </a:lnSpc>
              <a:spcAft>
                <a:spcPts val="1000"/>
              </a:spcAft>
              <a:buFont typeface="Arial" panose="020B0604020202020204" pitchFamily="34" charset="0"/>
              <a:buChar char="•"/>
              <a:tabLst>
                <a:tab pos="457200" algn="l"/>
              </a:tabLst>
            </a:pPr>
            <a:r>
              <a:rPr lang="fr-FR" sz="1200" dirty="0">
                <a:effectLst/>
                <a:latin typeface="Times New Roman" panose="02020603050405020304" pitchFamily="18" charset="0"/>
                <a:ea typeface="Times New Roman" panose="02020603050405020304" pitchFamily="18" charset="0"/>
                <a:cs typeface="Times New Roman" panose="02020603050405020304" pitchFamily="18" charset="0"/>
              </a:rPr>
              <a:t>Une liste de diffusion de 247 membres qui viennent ou non aux différentes réunions, selon les thèmes proposés et leur disponibilité.</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23</a:t>
            </a:fld>
            <a:endParaRPr lang="fr-FR"/>
          </a:p>
        </p:txBody>
      </p:sp>
    </p:spTree>
    <p:extLst>
      <p:ext uri="{BB962C8B-B14F-4D97-AF65-F5344CB8AC3E}">
        <p14:creationId xmlns:p14="http://schemas.microsoft.com/office/powerpoint/2010/main" val="792303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endParaRPr lang="fr-FR" sz="1800" b="1"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1800" b="1" dirty="0">
                <a:solidFill>
                  <a:srgbClr val="FF0000"/>
                </a:solidFill>
                <a:effectLst/>
                <a:latin typeface="Times New Roman" panose="02020603050405020304" pitchFamily="18" charset="0"/>
                <a:ea typeface="Times New Roman" panose="02020603050405020304" pitchFamily="18" charset="0"/>
              </a:rPr>
              <a:t>MOYENS A DISPOSITION POUR LA VISIBILITE</a:t>
            </a:r>
            <a:endParaRPr lang="fr-FR" sz="18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Très vite, s’est posé la question de comment faire connaitre les travaux conduits, les mutualiser, rendre publics les travaux conduits, à l’international.</a:t>
            </a: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Des documents partagés dans un One Drive (2019-2020)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Enregistrements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video</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audio des réunions depuis 2020 ? Malheureusement, certains ont été perdus…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 rubrique « Commission Internationale Inter-IREM » sur le portail des IREM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 site du télé-séminaire international sur le portail des IREM (début en 2016)</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Des nombreux articles dans La Lettre de GREMA depuis 2019, notamment :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Quelques échos de la réunion de création Mercredi 8 mai 2019 – Besançon (Marie-Pierre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Galisson</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Carole Baheux, Bernadette Denys GREMA, IREM de Paris)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À propos des travaux de la Commission Internationale Inter-IREM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CIntII</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Apprentissages mathématiques et multilinguisme Carole BAHEUX, Bernadette DENYS et Marie-Pierre GALISSON (Juin 2020)</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Des communications dans des colloques nationaux et internationaux EMF à partir de 2022,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ADiMA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partir de 2018, ICMI…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 création de groupes de réflexion sur des axes de travail plus spécifiques abordés dans la commission – le réseau RIICLAS – le groupe ICDME</a:t>
            </a: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Des articles ou recueil de contributions sur le site du portail dédié à la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CIntII</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24</a:t>
            </a:fld>
            <a:endParaRPr lang="fr-FR"/>
          </a:p>
        </p:txBody>
      </p:sp>
    </p:spTree>
    <p:extLst>
      <p:ext uri="{BB962C8B-B14F-4D97-AF65-F5344CB8AC3E}">
        <p14:creationId xmlns:p14="http://schemas.microsoft.com/office/powerpoint/2010/main" val="23212493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endParaRPr lang="fr-FR" sz="1800" b="1"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1800" b="1" dirty="0">
                <a:solidFill>
                  <a:srgbClr val="FF0000"/>
                </a:solidFill>
                <a:effectLst/>
                <a:latin typeface="Times New Roman" panose="02020603050405020304" pitchFamily="18" charset="0"/>
                <a:ea typeface="Times New Roman" panose="02020603050405020304" pitchFamily="18" charset="0"/>
              </a:rPr>
              <a:t>IMPLICATION dans des COLLOQUES et PUBLICATION de la Commission Internationale Inter-IREM</a:t>
            </a:r>
            <a:endParaRPr lang="fr-FR" sz="1800"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Lors des différentes réunions, nous parlons des différents colloques et des implications des différents membres.</a:t>
            </a:r>
          </a:p>
          <a:p>
            <a:pPr algn="just">
              <a:lnSpc>
                <a:spcPct val="115000"/>
              </a:lnSpc>
              <a:spcAft>
                <a:spcPts val="1000"/>
              </a:spcAft>
            </a:pPr>
            <a:r>
              <a:rPr lang="fr-FR" sz="1800" b="1" dirty="0">
                <a:solidFill>
                  <a:srgbClr val="2E74B5"/>
                </a:solidFill>
                <a:effectLst/>
                <a:latin typeface="Times New Roman" panose="02020603050405020304" pitchFamily="18" charset="0"/>
                <a:ea typeface="Times New Roman" panose="02020603050405020304" pitchFamily="18" charset="0"/>
              </a:rPr>
              <a:t>PUBLICATION issue des différentes réunions</a:t>
            </a:r>
            <a:r>
              <a:rPr lang="fr-FR" sz="1800" b="1" dirty="0">
                <a:solidFill>
                  <a:srgbClr val="FF0000"/>
                </a:solidFill>
                <a:effectLst/>
                <a:latin typeface="Times New Roman" panose="02020603050405020304" pitchFamily="18" charset="0"/>
                <a:ea typeface="Times New Roman" panose="02020603050405020304" pitchFamily="18" charset="0"/>
              </a:rPr>
              <a:t> (finalisation)</a:t>
            </a:r>
            <a:endParaRPr lang="fr-FR" sz="1800" dirty="0">
              <a:effectLst/>
              <a:latin typeface="Times New Roman" panose="02020603050405020304" pitchFamily="18" charset="0"/>
              <a:ea typeface="Times New Roman" panose="02020603050405020304" pitchFamily="18" charset="0"/>
            </a:endParaRPr>
          </a:p>
          <a:p>
            <a:pPr algn="just"/>
            <a:r>
              <a:rPr lang="fr-FR" sz="1800" dirty="0">
                <a:effectLst/>
                <a:latin typeface="Times New Roman" panose="02020603050405020304" pitchFamily="18" charset="0"/>
                <a:ea typeface="Times New Roman" panose="02020603050405020304" pitchFamily="18" charset="0"/>
              </a:rPr>
              <a:t>Quelques échos d’une année axée sur la question de l’APC (Approche par compétences) déclinée en fonction des attentes de plusieurs pays francophones</a:t>
            </a:r>
          </a:p>
          <a:p>
            <a:pPr algn="just"/>
            <a:r>
              <a:rPr lang="fr-FR" sz="1800" dirty="0">
                <a:effectLst/>
                <a:latin typeface="Times New Roman" panose="02020603050405020304" pitchFamily="18" charset="0"/>
                <a:ea typeface="Times New Roman" panose="02020603050405020304" pitchFamily="18" charset="0"/>
              </a:rPr>
              <a:t> </a:t>
            </a:r>
          </a:p>
          <a:p>
            <a:pPr algn="just">
              <a:lnSpc>
                <a:spcPct val="115000"/>
              </a:lnSpc>
              <a:spcAft>
                <a:spcPts val="1000"/>
              </a:spcAft>
            </a:pPr>
            <a:r>
              <a:rPr lang="fr-FR" sz="1800" b="1" dirty="0">
                <a:solidFill>
                  <a:srgbClr val="2E74B5"/>
                </a:solidFill>
                <a:effectLst/>
                <a:latin typeface="Times New Roman" panose="02020603050405020304" pitchFamily="18" charset="0"/>
                <a:ea typeface="Times New Roman" panose="02020603050405020304" pitchFamily="18" charset="0"/>
              </a:rPr>
              <a:t>IMPLICATIONS ou APPUIS dans différents projets et/ou colloques avec des responsabilités et/ou des communications </a:t>
            </a:r>
            <a:endParaRPr lang="fr-FR" sz="1800" dirty="0">
              <a:effectLst/>
              <a:latin typeface="Times New Roman" panose="02020603050405020304" pitchFamily="18" charset="0"/>
              <a:ea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Plurimaths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Appui sur le projet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Plurimaths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par l’intervention de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C.Hache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la présentation de leur ouvrage sur le plurilinguisme…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Dans une perspective didactique, le groupe de travail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Plurimath</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cherche à étudier et décrire les pratiques langagières des mathématiciens au niveau des interactions verbales et des supports écrits, dans différents contextes nationaux, en tenant compte de la culture scolaire et du plurilinguisme des élèves. Le travail s’organise avec des séminaires mensuels et l’organisation de séances publiques de natures variées (journées d’étude, séminaires).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Plurimaths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est un projet en partenariat de l’IREM Paris Cité.</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ADiMa</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Association de Didacticiens des </a:t>
            </a:r>
            <a:r>
              <a:rPr lang="fr-FR" sz="1800" i="1" dirty="0">
                <a:solidFill>
                  <a:srgbClr val="5F6368"/>
                </a:solidFill>
                <a:effectLst/>
                <a:latin typeface="Times New Roman" panose="02020603050405020304" pitchFamily="18" charset="0"/>
                <a:ea typeface="Calibri" panose="020F0502020204030204" pitchFamily="34" charset="0"/>
                <a:cs typeface="Times New Roman" panose="02020603050405020304" pitchFamily="18" charset="0"/>
              </a:rPr>
              <a:t>Mathématiques</a:t>
            </a:r>
            <a:r>
              <a:rPr lang="fr-FR" sz="1800"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 Africains)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49580" algn="just"/>
            <a:r>
              <a:rPr lang="pt-BR" sz="1800" dirty="0">
                <a:effectLst/>
                <a:latin typeface="Times New Roman" panose="02020603050405020304" pitchFamily="18" charset="0"/>
                <a:ea typeface="Times New Roman" panose="02020603050405020304" pitchFamily="18" charset="0"/>
              </a:rPr>
              <a:t>Mesquita, A., Conceição, M.C., Acher-Spitalier, S., Coulibaly-Togora, H., Fumo, P., Patronis, T., &amp; Pavlopoulou, K. (2023). </a:t>
            </a:r>
            <a:r>
              <a:rPr lang="fr-FR" sz="1800" dirty="0">
                <a:effectLst/>
                <a:latin typeface="Times New Roman" panose="02020603050405020304" pitchFamily="18" charset="0"/>
                <a:ea typeface="Times New Roman" panose="02020603050405020304" pitchFamily="18" charset="0"/>
              </a:rPr>
              <a:t>Les Mathématiques sont aussi des faits de langue(s). Comment comptons-nous dans nos langues ? </a:t>
            </a:r>
            <a:r>
              <a:rPr lang="fr-FR" sz="1800" i="1" dirty="0">
                <a:effectLst/>
                <a:latin typeface="Times New Roman" panose="02020603050405020304" pitchFamily="18" charset="0"/>
                <a:ea typeface="Times New Roman" panose="02020603050405020304" pitchFamily="18" charset="0"/>
              </a:rPr>
              <a:t>in</a:t>
            </a:r>
            <a:r>
              <a:rPr lang="fr-FR" sz="1800" dirty="0">
                <a:effectLst/>
                <a:latin typeface="Times New Roman" panose="02020603050405020304" pitchFamily="18" charset="0"/>
                <a:ea typeface="Times New Roman" panose="02020603050405020304" pitchFamily="18" charset="0"/>
              </a:rPr>
              <a:t> </a:t>
            </a:r>
            <a:r>
              <a:rPr lang="fr-FR" sz="1800" dirty="0" err="1">
                <a:solidFill>
                  <a:srgbClr val="000000"/>
                </a:solidFill>
                <a:effectLst/>
                <a:latin typeface="Times New Roman" panose="02020603050405020304" pitchFamily="18" charset="0"/>
                <a:ea typeface="Times New Roman" panose="02020603050405020304" pitchFamily="18" charset="0"/>
              </a:rPr>
              <a:t>Adihou</a:t>
            </a:r>
            <a:r>
              <a:rPr lang="fr-FR" sz="1800" dirty="0">
                <a:solidFill>
                  <a:srgbClr val="000000"/>
                </a:solidFill>
                <a:effectLst/>
                <a:latin typeface="Times New Roman" panose="02020603050405020304" pitchFamily="18" charset="0"/>
                <a:ea typeface="Times New Roman" panose="02020603050405020304" pitchFamily="18" charset="0"/>
              </a:rPr>
              <a:t>, Adolphe ; </a:t>
            </a:r>
            <a:r>
              <a:rPr lang="fr-FR" sz="1800" dirty="0" err="1">
                <a:solidFill>
                  <a:srgbClr val="000000"/>
                </a:solidFill>
                <a:effectLst/>
                <a:latin typeface="Times New Roman" panose="02020603050405020304" pitchFamily="18" charset="0"/>
                <a:ea typeface="Times New Roman" panose="02020603050405020304" pitchFamily="18" charset="0"/>
              </a:rPr>
              <a:t>Chellougui</a:t>
            </a:r>
            <a:r>
              <a:rPr lang="fr-FR" sz="1800" dirty="0">
                <a:solidFill>
                  <a:srgbClr val="000000"/>
                </a:solidFill>
                <a:effectLst/>
                <a:latin typeface="Times New Roman" panose="02020603050405020304" pitchFamily="18" charset="0"/>
                <a:ea typeface="Times New Roman" panose="02020603050405020304" pitchFamily="18" charset="0"/>
              </a:rPr>
              <a:t>, </a:t>
            </a:r>
            <a:r>
              <a:rPr lang="fr-FR" sz="1800" dirty="0" err="1">
                <a:solidFill>
                  <a:srgbClr val="000000"/>
                </a:solidFill>
                <a:effectLst/>
                <a:latin typeface="Times New Roman" panose="02020603050405020304" pitchFamily="18" charset="0"/>
                <a:ea typeface="Times New Roman" panose="02020603050405020304" pitchFamily="18" charset="0"/>
              </a:rPr>
              <a:t>Faïza</a:t>
            </a:r>
            <a:r>
              <a:rPr lang="fr-FR" sz="180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Actes du troisième colloque de l’Association de Didacticiens des Mathématiques Africains</a:t>
            </a:r>
            <a:r>
              <a:rPr lang="fr-FR" sz="1800" dirty="0">
                <a:effectLst/>
                <a:latin typeface="Times New Roman" panose="02020603050405020304" pitchFamily="18" charset="0"/>
                <a:ea typeface="Times New Roman" panose="02020603050405020304" pitchFamily="18" charset="0"/>
              </a:rPr>
              <a:t>, Hammamet (Tunisie), du 15 au 20 août 2022, pp.228-239.</a:t>
            </a:r>
          </a:p>
          <a:p>
            <a:pPr marL="450215" marR="305435" indent="-635" algn="just">
              <a:spcAft>
                <a:spcPts val="0"/>
              </a:spcAft>
            </a:pPr>
            <a:r>
              <a:rPr lang="fr-FR" sz="1800" u="sng" dirty="0">
                <a:solidFill>
                  <a:srgbClr val="0000FF"/>
                </a:solidFill>
                <a:effectLst/>
                <a:latin typeface="Times New Roman" panose="02020603050405020304" pitchFamily="18" charset="0"/>
                <a:ea typeface="Times New Roman" panose="02020603050405020304" pitchFamily="18" charset="0"/>
                <a:hlinkClick r:id="rId3"/>
              </a:rPr>
              <a:t>https://savoirs.usherbrooke.ca/handle/11143/20731</a:t>
            </a:r>
            <a:endParaRPr lang="fr-FR" sz="1800" dirty="0">
              <a:effectLst/>
              <a:latin typeface="Times New Roman" panose="02020603050405020304" pitchFamily="18" charset="0"/>
              <a:ea typeface="Times New Roman" panose="02020603050405020304" pitchFamily="18" charset="0"/>
            </a:endParaRPr>
          </a:p>
          <a:p>
            <a:pPr marL="450215" marR="305435" indent="-635" algn="just">
              <a:spcAft>
                <a:spcPts val="0"/>
              </a:spcAft>
            </a:pPr>
            <a:r>
              <a:rPr lang="fr-FR" sz="1800" u="sng" dirty="0">
                <a:solidFill>
                  <a:srgbClr val="0000FF"/>
                </a:solidFill>
                <a:effectLst/>
                <a:latin typeface="Times New Roman" panose="02020603050405020304" pitchFamily="18" charset="0"/>
                <a:ea typeface="Times New Roman" panose="02020603050405020304" pitchFamily="18" charset="0"/>
                <a:hlinkClick r:id="rId4"/>
              </a:rPr>
              <a:t>https://savoirs.usherbrooke.ca/bitstream/handle/11143/20731/Actes_colloque_ADiMA3_2022%20.pdf?sequence=3&amp;isAllowed=y</a:t>
            </a:r>
            <a:endParaRPr lang="fr-FR" sz="1800" dirty="0">
              <a:effectLst/>
              <a:latin typeface="Times New Roman" panose="02020603050405020304" pitchFamily="18" charset="0"/>
              <a:ea typeface="Times New Roman" panose="02020603050405020304" pitchFamily="18" charset="0"/>
            </a:endParaRPr>
          </a:p>
          <a:p>
            <a:pPr marL="457200">
              <a:lnSpc>
                <a:spcPct val="107000"/>
              </a:lnSpc>
            </a:pPr>
            <a:r>
              <a:rPr lang="fr-FR"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https://adima3.sciencesconf.org/data/pages/Actes_colloque_ADiMA_3_2022_.pdf</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RIICLAS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Appui au Réseau par des présentations de Jean-Jacques Salone.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 réseau de Recherches Interdisciplinaires sur les Interactions entre Cultures, Langues et Apprentissages Scolaires (RIICLAS) a pour objectif premier de susciter et de soutenir des synergies de recherche, d’action et de formation sur l’ensemble des territoires où le français est une langue de scolarisation. RIICLAS constitue ainsi un lieu d’échange et d’action et un observatoire des pratiques éducatives dans les territoires francophones</a:t>
            </a:r>
            <a:r>
              <a:rPr lang="fr-FR"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RIICLAS organise un colloque tous les deux ans. Le prochain colloque aura lieu en octobre 2024 à La Réunion.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ICME-14 à Shangaï (Juillet 2020 reporté en juillet 2021)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Fernand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Malonga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Moustapha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Sokhna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conférenciers invités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Christian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Mercat</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responsable du TSG 62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Popularization</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of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mathematics</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Fabrice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Vandebrouck</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co</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-chair de l’équipe du TSG37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Research</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on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classroom</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practice at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secondary</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level</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Bernadette Denys, membre de l’équipe du tout nouveau TSG61 (International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Cooperation</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in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Mathematics</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Education). Création d’un groupe international et ICDME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ICDME au Japon (Février 2022)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Conception et préparation d’un ouvrage ouvert à des contributions concernant les relations internationales (Bernadette Denys)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EMF22 à Cotonou</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Conceição</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M.C.,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Acher-Spitalier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 Coulibaly-</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Togora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H.,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Fumo</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Patronis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T., &amp;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Pavlopoulou</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K. (à paraître). Communication orale présentée à EMF2022</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Cotonou (Bénin</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Les Mathématiques sont aussi des faits de langue(s). Des particularités de la numération en certaines langues.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Salone, JJ. (À paraître).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Le dispositif des œuvres coopératives à Mayotte.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Colloque international de l’Espace Mathématique Francophone, Cotonou (Bénin), décembre 2022.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Présentation de la Commission Internationale Inter-IREM à la DP2 (Bi-plurilinguisme et apprentissages mathématiques) – Des réseaux internationaux et/ou pluridisciplinaires pour partager les questionnements, les initiatives et les recherches. Cotonou 2022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R="308610" algn="just"/>
            <a:r>
              <a:rPr lang="fr-FR" sz="1800" b="1" dirty="0">
                <a:solidFill>
                  <a:srgbClr val="FF0000"/>
                </a:solidFill>
                <a:effectLst/>
                <a:latin typeface="Times New Roman" panose="02020603050405020304" pitchFamily="18" charset="0"/>
                <a:ea typeface="Times New Roman" panose="02020603050405020304" pitchFamily="18" charset="0"/>
              </a:rPr>
              <a:t> </a:t>
            </a:r>
            <a:endParaRPr lang="fr-FR" sz="1800" dirty="0">
              <a:effectLst/>
              <a:latin typeface="Times New Roman" panose="02020603050405020304" pitchFamily="18" charset="0"/>
              <a:ea typeface="Times New Roman" panose="02020603050405020304" pitchFamily="18" charset="0"/>
            </a:endParaRPr>
          </a:p>
          <a:p>
            <a:pPr marL="342900" marR="308610" lvl="0" indent="-342900" algn="just">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CIEAEM74 </a:t>
            </a:r>
            <a:endParaRPr lang="fr-FR" sz="1800" dirty="0">
              <a:effectLst/>
              <a:latin typeface="Times New Roman" panose="02020603050405020304" pitchFamily="18" charset="0"/>
              <a:ea typeface="Times New Roman" panose="02020603050405020304" pitchFamily="18" charset="0"/>
            </a:endParaRPr>
          </a:p>
          <a:p>
            <a:pPr marL="449580" algn="just"/>
            <a:r>
              <a:rPr lang="en-US" sz="1800" dirty="0">
                <a:effectLst/>
                <a:latin typeface="Times New Roman" panose="02020603050405020304" pitchFamily="18" charset="0"/>
                <a:ea typeface="Times New Roman" panose="02020603050405020304" pitchFamily="18" charset="0"/>
              </a:rPr>
              <a:t>L. F. </a:t>
            </a:r>
            <a:r>
              <a:rPr lang="en-US" sz="1800" dirty="0" err="1">
                <a:effectLst/>
                <a:latin typeface="Times New Roman" panose="02020603050405020304" pitchFamily="18" charset="0"/>
                <a:ea typeface="Times New Roman" panose="02020603050405020304" pitchFamily="18" charset="0"/>
              </a:rPr>
              <a:t>Magaña</a:t>
            </a:r>
            <a:r>
              <a:rPr lang="en-US" sz="1800" baseline="300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&amp;</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Mesquita</a:t>
            </a:r>
            <a:r>
              <a:rPr lang="en-US" sz="1800" spc="-10" baseline="300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(2024) Mayan</a:t>
            </a:r>
            <a:r>
              <a:rPr lang="en-US" sz="1800" spc="1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mathematics</a:t>
            </a:r>
            <a:r>
              <a:rPr lang="en-US" sz="1800" dirty="0">
                <a:effectLst/>
                <a:latin typeface="Times New Roman" panose="02020603050405020304" pitchFamily="18" charset="0"/>
                <a:ea typeface="Times New Roman" panose="02020603050405020304" pitchFamily="18" charset="0"/>
              </a:rPr>
              <a:t>. A</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teaching</a:t>
            </a:r>
            <a:r>
              <a:rPr lang="en-US" sz="1800" spc="-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experiment</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elementary</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classes</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Mexico using Mayan algorithms, </a:t>
            </a:r>
            <a:r>
              <a:rPr lang="en-US" sz="1800" i="1" dirty="0">
                <a:effectLst/>
                <a:latin typeface="Times New Roman" panose="02020603050405020304" pitchFamily="18" charset="0"/>
                <a:ea typeface="Times New Roman" panose="02020603050405020304" pitchFamily="18" charset="0"/>
              </a:rPr>
              <a:t>in</a:t>
            </a:r>
            <a:r>
              <a:rPr lang="en-US" sz="1800" dirty="0">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Lisa Björklund </a:t>
            </a:r>
            <a:r>
              <a:rPr lang="en-US" sz="1800" dirty="0" err="1">
                <a:solidFill>
                  <a:srgbClr val="000000"/>
                </a:solidFill>
                <a:effectLst/>
                <a:latin typeface="Times New Roman" panose="02020603050405020304" pitchFamily="18" charset="0"/>
                <a:ea typeface="Times New Roman" panose="02020603050405020304" pitchFamily="18" charset="0"/>
              </a:rPr>
              <a:t>Boistrup</a:t>
            </a:r>
            <a:r>
              <a:rPr lang="en-US" sz="1800" dirty="0">
                <a:solidFill>
                  <a:srgbClr val="000000"/>
                </a:solidFill>
                <a:effectLst/>
                <a:latin typeface="Times New Roman" panose="02020603050405020304" pitchFamily="18" charset="0"/>
                <a:ea typeface="Times New Roman" panose="02020603050405020304" pitchFamily="18" charset="0"/>
              </a:rPr>
              <a:t>, Benedetto Di Paola (Eds.)</a:t>
            </a:r>
            <a:r>
              <a:rPr lang="en-US" sz="1800"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Actes</a:t>
            </a:r>
            <a:r>
              <a:rPr lang="en-US" sz="1800" i="1" dirty="0">
                <a:effectLst/>
                <a:latin typeface="Times New Roman" panose="02020603050405020304" pitchFamily="18" charset="0"/>
                <a:ea typeface="Times New Roman" panose="02020603050405020304" pitchFamily="18" charset="0"/>
              </a:rPr>
              <a:t> de la </a:t>
            </a:r>
            <a:r>
              <a:rPr lang="en-US" sz="1800" b="1" i="1" u="none" strike="noStrike" dirty="0">
                <a:solidFill>
                  <a:srgbClr val="000000"/>
                </a:solidFill>
                <a:effectLst/>
                <a:latin typeface="Times New Roman" panose="02020603050405020304" pitchFamily="18" charset="0"/>
                <a:ea typeface="Times New Roman" panose="02020603050405020304" pitchFamily="18" charset="0"/>
                <a:hlinkClick r:id="rId6"/>
              </a:rPr>
              <a:t>Commission </a:t>
            </a:r>
            <a:r>
              <a:rPr lang="en-US" sz="1800" b="1" i="1" u="none" strike="noStrike" dirty="0" err="1">
                <a:solidFill>
                  <a:srgbClr val="000000"/>
                </a:solidFill>
                <a:effectLst/>
                <a:latin typeface="Times New Roman" panose="02020603050405020304" pitchFamily="18" charset="0"/>
                <a:ea typeface="Times New Roman" panose="02020603050405020304" pitchFamily="18" charset="0"/>
                <a:hlinkClick r:id="rId6"/>
              </a:rPr>
              <a:t>Internationale</a:t>
            </a:r>
            <a:r>
              <a:rPr lang="en-US" sz="1800" b="1" i="1" u="none" strike="noStrike" dirty="0">
                <a:solidFill>
                  <a:srgbClr val="000000"/>
                </a:solidFill>
                <a:effectLst/>
                <a:latin typeface="Times New Roman" panose="02020603050405020304" pitchFamily="18" charset="0"/>
                <a:ea typeface="Times New Roman" panose="02020603050405020304" pitchFamily="18" charset="0"/>
                <a:hlinkClick r:id="rId6"/>
              </a:rPr>
              <a:t> pour </a:t>
            </a:r>
            <a:r>
              <a:rPr lang="en-US" sz="1800" b="1" i="1" u="none" strike="noStrike" dirty="0" err="1">
                <a:solidFill>
                  <a:srgbClr val="000000"/>
                </a:solidFill>
                <a:effectLst/>
                <a:latin typeface="Times New Roman" panose="02020603050405020304" pitchFamily="18" charset="0"/>
                <a:ea typeface="Times New Roman" panose="02020603050405020304" pitchFamily="18" charset="0"/>
                <a:hlinkClick r:id="rId6"/>
              </a:rPr>
              <a:t>l'Etude</a:t>
            </a:r>
            <a:r>
              <a:rPr lang="en-US" sz="1800" b="1" i="1" u="none" strike="noStrike" dirty="0">
                <a:solidFill>
                  <a:srgbClr val="000000"/>
                </a:solidFill>
                <a:effectLst/>
                <a:latin typeface="Times New Roman" panose="02020603050405020304" pitchFamily="18" charset="0"/>
                <a:ea typeface="Times New Roman" panose="02020603050405020304" pitchFamily="18" charset="0"/>
                <a:hlinkClick r:id="rId6"/>
              </a:rPr>
              <a:t> et </a:t>
            </a:r>
            <a:r>
              <a:rPr lang="en-US" sz="1800" b="1" i="1" u="none" strike="noStrike" dirty="0" err="1">
                <a:solidFill>
                  <a:srgbClr val="000000"/>
                </a:solidFill>
                <a:effectLst/>
                <a:latin typeface="Times New Roman" panose="02020603050405020304" pitchFamily="18" charset="0"/>
                <a:ea typeface="Times New Roman" panose="02020603050405020304" pitchFamily="18" charset="0"/>
                <a:hlinkClick r:id="rId6"/>
              </a:rPr>
              <a:t>l’Amélioration</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u="sng" dirty="0">
                <a:solidFill>
                  <a:srgbClr val="0000FF"/>
                </a:solidFill>
                <a:effectLst/>
                <a:latin typeface="Times New Roman" panose="02020603050405020304" pitchFamily="18" charset="0"/>
                <a:ea typeface="Times New Roman" panose="02020603050405020304" pitchFamily="18" charset="0"/>
                <a:hlinkClick r:id="rId6"/>
              </a:rPr>
              <a:t>de </a:t>
            </a:r>
            <a:r>
              <a:rPr lang="en-US" sz="1800" i="1" u="sng" dirty="0" err="1">
                <a:solidFill>
                  <a:srgbClr val="0000FF"/>
                </a:solidFill>
                <a:effectLst/>
                <a:latin typeface="Times New Roman" panose="02020603050405020304" pitchFamily="18" charset="0"/>
                <a:ea typeface="Times New Roman" panose="02020603050405020304" pitchFamily="18" charset="0"/>
                <a:hlinkClick r:id="rId6"/>
              </a:rPr>
              <a:t>l’Enseignement</a:t>
            </a:r>
            <a:r>
              <a:rPr lang="en-US" sz="1800" i="1" u="sng" dirty="0">
                <a:solidFill>
                  <a:srgbClr val="0000FF"/>
                </a:solidFill>
                <a:effectLst/>
                <a:latin typeface="Times New Roman" panose="02020603050405020304" pitchFamily="18" charset="0"/>
                <a:ea typeface="Times New Roman" panose="02020603050405020304" pitchFamily="18" charset="0"/>
                <a:hlinkClick r:id="rId6"/>
              </a:rPr>
              <a:t> des </a:t>
            </a:r>
            <a:r>
              <a:rPr lang="en-US" sz="1800" i="1" u="sng" dirty="0" err="1">
                <a:solidFill>
                  <a:srgbClr val="0000FF"/>
                </a:solidFill>
                <a:effectLst/>
                <a:latin typeface="Times New Roman" panose="02020603050405020304" pitchFamily="18" charset="0"/>
                <a:ea typeface="Times New Roman" panose="02020603050405020304" pitchFamily="18" charset="0"/>
                <a:hlinkClick r:id="rId6"/>
              </a:rPr>
              <a:t>Mathématiques</a:t>
            </a:r>
            <a:r>
              <a:rPr lang="en-US" sz="1800" b="1" i="1" dirty="0">
                <a:solidFill>
                  <a:srgbClr val="000000"/>
                </a:solidFill>
                <a:effectLst/>
                <a:latin typeface="Times New Roman" panose="02020603050405020304" pitchFamily="18" charset="0"/>
                <a:ea typeface="Times New Roman" panose="02020603050405020304" pitchFamily="18" charset="0"/>
              </a:rPr>
              <a:t> (CIEAEM 74), </a:t>
            </a:r>
            <a:r>
              <a:rPr lang="en-US" sz="1800" i="1" dirty="0" err="1">
                <a:solidFill>
                  <a:srgbClr val="000000"/>
                </a:solidFill>
                <a:effectLst/>
                <a:latin typeface="Times New Roman" panose="02020603050405020304" pitchFamily="18" charset="0"/>
                <a:ea typeface="Times New Roman" panose="02020603050405020304" pitchFamily="18" charset="0"/>
              </a:rPr>
              <a:t>Mathématiques</a:t>
            </a:r>
            <a:r>
              <a:rPr lang="en-US" sz="1800" i="1" dirty="0">
                <a:solidFill>
                  <a:srgbClr val="000000"/>
                </a:solidFill>
                <a:effectLst/>
                <a:latin typeface="Times New Roman" panose="02020603050405020304" pitchFamily="18" charset="0"/>
                <a:ea typeface="Times New Roman" panose="02020603050405020304" pitchFamily="18" charset="0"/>
              </a:rPr>
              <a:t> et pratiques: Actions pour les </a:t>
            </a:r>
            <a:r>
              <a:rPr lang="en-US" sz="1800" i="1" dirty="0" err="1">
                <a:solidFill>
                  <a:srgbClr val="000000"/>
                </a:solidFill>
                <a:effectLst/>
                <a:latin typeface="Times New Roman" panose="02020603050405020304" pitchFamily="18" charset="0"/>
                <a:ea typeface="Times New Roman" panose="02020603050405020304" pitchFamily="18" charset="0"/>
              </a:rPr>
              <a:t>futurs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Malmö (</a:t>
            </a:r>
            <a:r>
              <a:rPr lang="en-US" sz="1800" dirty="0" err="1">
                <a:effectLst/>
                <a:latin typeface="Times New Roman" panose="02020603050405020304" pitchFamily="18" charset="0"/>
                <a:ea typeface="Times New Roman" panose="02020603050405020304" pitchFamily="18" charset="0"/>
              </a:rPr>
              <a:t>Suède</a:t>
            </a:r>
            <a:r>
              <a:rPr lang="en-US" sz="1800" dirty="0">
                <a:effectLst/>
                <a:latin typeface="Times New Roman" panose="02020603050405020304" pitchFamily="18" charset="0"/>
                <a:ea typeface="Times New Roman" panose="02020603050405020304" pitchFamily="18" charset="0"/>
              </a:rPr>
              <a:t>), du </a:t>
            </a:r>
            <a:r>
              <a:rPr lang="en-US" sz="1800" b="1" dirty="0">
                <a:solidFill>
                  <a:srgbClr val="000000"/>
                </a:solidFill>
                <a:effectLst/>
                <a:latin typeface="Times New Roman" panose="02020603050405020304" pitchFamily="18" charset="0"/>
                <a:ea typeface="Times New Roman" panose="02020603050405020304" pitchFamily="18" charset="0"/>
              </a:rPr>
              <a:t>15-19 </a:t>
            </a:r>
            <a:r>
              <a:rPr lang="en-US" sz="1800" b="1" dirty="0" err="1">
                <a:solidFill>
                  <a:srgbClr val="000000"/>
                </a:solidFill>
                <a:effectLst/>
                <a:latin typeface="Times New Roman" panose="02020603050405020304" pitchFamily="18" charset="0"/>
                <a:ea typeface="Times New Roman" panose="02020603050405020304" pitchFamily="18" charset="0"/>
              </a:rPr>
              <a:t>Août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b="1" dirty="0">
                <a:solidFill>
                  <a:srgbClr val="000000"/>
                </a:solidFill>
                <a:effectLst/>
                <a:latin typeface="Times New Roman" panose="02020603050405020304" pitchFamily="18" charset="0"/>
                <a:ea typeface="Times New Roman" panose="02020603050405020304" pitchFamily="18" charset="0"/>
              </a:rPr>
              <a:t>2023</a:t>
            </a:r>
            <a:r>
              <a:rPr lang="en-US" sz="1800" dirty="0">
                <a:effectLst/>
                <a:latin typeface="Times New Roman" panose="02020603050405020304" pitchFamily="18" charset="0"/>
                <a:ea typeface="Times New Roman" panose="02020603050405020304" pitchFamily="18" charset="0"/>
              </a:rPr>
              <a:t>,</a:t>
            </a:r>
            <a:r>
              <a:rPr lang="en-US" sz="1800" dirty="0">
                <a:solidFill>
                  <a:srgbClr val="000000"/>
                </a:solidFill>
                <a:effectLst/>
                <a:latin typeface="Times New Roman" panose="02020603050405020304" pitchFamily="18" charset="0"/>
                <a:ea typeface="Times New Roman" panose="02020603050405020304" pitchFamily="18" charset="0"/>
              </a:rPr>
              <a:t> in </a:t>
            </a:r>
            <a:r>
              <a:rPr lang="en-US" sz="1800" dirty="0">
                <a:effectLst/>
                <a:latin typeface="Times New Roman" panose="02020603050405020304" pitchFamily="18" charset="0"/>
                <a:ea typeface="Times New Roman" panose="02020603050405020304" pitchFamily="18" charset="0"/>
              </a:rPr>
              <a:t>“</a:t>
            </a:r>
            <a:r>
              <a:rPr lang="en-US" sz="1800" dirty="0" err="1">
                <a:effectLst/>
                <a:latin typeface="Times New Roman" panose="02020603050405020304" pitchFamily="18" charset="0"/>
                <a:ea typeface="Times New Roman" panose="02020603050405020304" pitchFamily="18" charset="0"/>
              </a:rPr>
              <a:t>Quaderni</a:t>
            </a:r>
            <a:r>
              <a:rPr lang="en-US" sz="1800" dirty="0">
                <a:effectLst/>
                <a:latin typeface="Times New Roman" panose="02020603050405020304" pitchFamily="18" charset="0"/>
                <a:ea typeface="Times New Roman" panose="02020603050405020304" pitchFamily="18" charset="0"/>
              </a:rPr>
              <a:t> di </a:t>
            </a:r>
            <a:r>
              <a:rPr lang="en-US" sz="1800" dirty="0" err="1">
                <a:effectLst/>
                <a:latin typeface="Times New Roman" panose="02020603050405020304" pitchFamily="18" charset="0"/>
                <a:ea typeface="Times New Roman" panose="02020603050405020304" pitchFamily="18" charset="0"/>
              </a:rPr>
              <a:t>Ricerca</a:t>
            </a:r>
            <a:r>
              <a:rPr lang="en-US" sz="1800" dirty="0">
                <a:effectLst/>
                <a:latin typeface="Times New Roman" panose="02020603050405020304" pitchFamily="18" charset="0"/>
                <a:ea typeface="Times New Roman" panose="02020603050405020304" pitchFamily="18" charset="0"/>
              </a:rPr>
              <a:t> in </a:t>
            </a:r>
            <a:r>
              <a:rPr lang="en-US" sz="1800" dirty="0" err="1">
                <a:effectLst/>
                <a:latin typeface="Times New Roman" panose="02020603050405020304" pitchFamily="18" charset="0"/>
                <a:ea typeface="Times New Roman" panose="02020603050405020304" pitchFamily="18" charset="0"/>
              </a:rPr>
              <a:t>Didattica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Numero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speciale</a:t>
            </a:r>
            <a:r>
              <a:rPr lang="en-US" sz="1800" dirty="0">
                <a:effectLst/>
                <a:latin typeface="Times New Roman" panose="02020603050405020304" pitchFamily="18" charset="0"/>
                <a:ea typeface="Times New Roman" panose="02020603050405020304" pitchFamily="18" charset="0"/>
              </a:rPr>
              <a:t> n. 13, 2024 G.R.I.M. (</a:t>
            </a:r>
            <a:r>
              <a:rPr lang="en-US" sz="1800" dirty="0" err="1">
                <a:effectLst/>
                <a:latin typeface="Times New Roman" panose="02020603050405020304" pitchFamily="18" charset="0"/>
                <a:ea typeface="Times New Roman" panose="02020603050405020304" pitchFamily="18" charset="0"/>
              </a:rPr>
              <a:t>Departimento</a:t>
            </a:r>
            <a:r>
              <a:rPr lang="en-US" sz="1800" dirty="0">
                <a:effectLst/>
                <a:latin typeface="Times New Roman" panose="02020603050405020304" pitchFamily="18" charset="0"/>
                <a:ea typeface="Times New Roman" panose="02020603050405020304" pitchFamily="18" charset="0"/>
              </a:rPr>
              <a:t> di </a:t>
            </a:r>
            <a:r>
              <a:rPr lang="en-US" sz="1800" dirty="0" err="1">
                <a:effectLst/>
                <a:latin typeface="Times New Roman" panose="02020603050405020304" pitchFamily="18" charset="0"/>
                <a:ea typeface="Times New Roman" panose="02020603050405020304" pitchFamily="18" charset="0"/>
              </a:rPr>
              <a:t>Matematica</a:t>
            </a:r>
            <a:r>
              <a:rPr lang="en-US" sz="1800" dirty="0">
                <a:effectLst/>
                <a:latin typeface="Times New Roman" panose="02020603050405020304" pitchFamily="18" charset="0"/>
                <a:ea typeface="Times New Roman" panose="02020603050405020304" pitchFamily="18" charset="0"/>
              </a:rPr>
              <a:t> e Informatica, University of Palermo, Italy), pp.491-498</a:t>
            </a:r>
            <a:endParaRPr lang="fr-FR" sz="1800" dirty="0">
              <a:effectLst/>
              <a:latin typeface="Times New Roman" panose="02020603050405020304" pitchFamily="18" charset="0"/>
              <a:ea typeface="Times New Roman" panose="02020603050405020304" pitchFamily="18" charset="0"/>
            </a:endParaRPr>
          </a:p>
          <a:p>
            <a:pPr indent="449580" algn="just"/>
            <a:r>
              <a:rPr lang="fr-FR" sz="1800" u="sng" dirty="0">
                <a:solidFill>
                  <a:srgbClr val="0000FF"/>
                </a:solidFill>
                <a:effectLst/>
                <a:latin typeface="Times New Roman" panose="02020603050405020304" pitchFamily="18" charset="0"/>
                <a:ea typeface="Times New Roman" panose="02020603050405020304" pitchFamily="18" charset="0"/>
                <a:hlinkClick r:id="rId7"/>
              </a:rPr>
              <a:t>https://sites.unipa.it/grim/quaderno_2024_numspec_13.htm</a:t>
            </a:r>
            <a:r>
              <a:rPr lang="fr-FR" sz="1800" dirty="0">
                <a:effectLst/>
                <a:latin typeface="Times New Roman" panose="02020603050405020304" pitchFamily="18" charset="0"/>
                <a:ea typeface="Times New Roman" panose="02020603050405020304" pitchFamily="18" charset="0"/>
              </a:rPr>
              <a:t> </a:t>
            </a:r>
          </a:p>
          <a:p>
            <a:pPr marL="180340" indent="-180340" algn="just">
              <a:spcBef>
                <a:spcPts val="5"/>
              </a:spcBef>
            </a:pPr>
            <a:r>
              <a:rPr lang="fr-FR" sz="1800" b="0" dirty="0">
                <a:solidFill>
                  <a:srgbClr val="000000"/>
                </a:solidFill>
                <a:effectLst/>
                <a:latin typeface="Times New Roman" panose="02020603050405020304" pitchFamily="18" charset="0"/>
                <a:ea typeface="Times New Roman" panose="02020603050405020304" pitchFamily="18" charset="0"/>
              </a:rPr>
              <a:t> </a:t>
            </a:r>
            <a:endParaRPr lang="fr-FR" sz="1800" b="1" dirty="0">
              <a:effectLst/>
              <a:latin typeface="Times New Roman" panose="02020603050405020304" pitchFamily="18" charset="0"/>
              <a:ea typeface="Times New Roman" panose="02020603050405020304" pitchFamily="18" charset="0"/>
            </a:endParaRPr>
          </a:p>
          <a:p>
            <a:pPr marL="450215" marR="308610" indent="-221615" algn="just">
              <a:spcAft>
                <a:spcPts val="0"/>
              </a:spcAft>
            </a:pPr>
            <a:r>
              <a:rPr lang="fr-FR" sz="1800" dirty="0">
                <a:effectLst/>
                <a:latin typeface="Times New Roman" panose="02020603050405020304" pitchFamily="18" charset="0"/>
                <a:ea typeface="Times New Roman" panose="02020603050405020304" pitchFamily="18" charset="0"/>
              </a:rPr>
              <a:t> </a:t>
            </a: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A.S.I.12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Régis Gras, Antoine Bodin, Raphaël Couturier, Pablo Grégoire,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Etude multiculturelle de traits de personnalité par l’analyse statistique implicative et l’analyse des similarités,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Actes du </a:t>
            </a:r>
            <a:r>
              <a:rPr lang="fr-FR" sz="1800"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12</a:t>
            </a:r>
            <a:r>
              <a:rPr lang="fr-FR" sz="1800" u="none" strike="noStrike"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ème</a:t>
            </a:r>
            <a:r>
              <a:rPr lang="fr-FR" sz="1800"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 Colloque International sur l'Analyse Statistique Implicative</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Ouarzazate (Maroc) 7-11 novembre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9"/>
              </a:rPr>
              <a:t>https://sites.univ-lyon2.fr/asi/12/?page=16</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25</a:t>
            </a:fld>
            <a:endParaRPr lang="fr-FR"/>
          </a:p>
        </p:txBody>
      </p:sp>
    </p:spTree>
    <p:extLst>
      <p:ext uri="{BB962C8B-B14F-4D97-AF65-F5344CB8AC3E}">
        <p14:creationId xmlns:p14="http://schemas.microsoft.com/office/powerpoint/2010/main" val="32404794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endParaRPr lang="fr-FR" sz="1800" b="1" dirty="0">
              <a:effectLst/>
              <a:latin typeface="Times New Roman" panose="02020603050405020304" pitchFamily="18" charset="0"/>
              <a:ea typeface="Times New Roman" panose="02020603050405020304" pitchFamily="18" charset="0"/>
            </a:endParaRPr>
          </a:p>
          <a:p>
            <a:pPr algn="just"/>
            <a:r>
              <a:rPr lang="fr-FR" sz="1800" dirty="0">
                <a:effectLst/>
                <a:latin typeface="Times New Roman" panose="02020603050405020304" pitchFamily="18" charset="0"/>
                <a:ea typeface="Times New Roman" panose="02020603050405020304" pitchFamily="18" charset="0"/>
              </a:rPr>
              <a:t> </a:t>
            </a:r>
            <a:r>
              <a:rPr lang="fr-FR" sz="1800" b="1" dirty="0">
                <a:solidFill>
                  <a:srgbClr val="2E74B5"/>
                </a:solidFill>
                <a:effectLst/>
                <a:latin typeface="Times New Roman" panose="02020603050405020304" pitchFamily="18" charset="0"/>
                <a:ea typeface="Times New Roman" panose="02020603050405020304" pitchFamily="18" charset="0"/>
              </a:rPr>
              <a:t>IMPLICATIONS ou APPUIS dans différents projets et/ou colloques avec des responsabilités et/ou des communications </a:t>
            </a:r>
            <a:endParaRPr lang="fr-FR" sz="1800" dirty="0">
              <a:effectLst/>
              <a:latin typeface="Times New Roman" panose="02020603050405020304" pitchFamily="18" charset="0"/>
              <a:ea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Plurimaths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Appui sur le projet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Plurimaths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par l’intervention de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C.Hache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la présentation de leur ouvrage sur le plurilinguisme…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Dans une perspective didactique, le groupe de travail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Plurimaths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cherche à étudier et décrire les pratiques langagières des mathématiciens au niveau des interactions verbales et des supports écrits, dans différents contextes nationaux, en tenant compte de la culture scolaire et du plurilinguisme des élèves. Le travail s’organise avec des séminaires mensuels et l’organisation de séances publiques de natures variées (journées d’étude, séminaires).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Plurimaths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est un projet en partenariat de l’IREM Paris Cité.</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RIICLAS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Appui au Réseau par des présentations de Jean-Jacques Salone.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 réseau de Recherches Interdisciplinaires sur les Interactions entre Cultures, Langues et Apprentissages Scolaires (RIICLAS) a pour objectif premier de susciter et de soutenir des synergies de recherche, d’action et de formation sur l’ensemble des territoires où le français est une langue de scolarisation. RIICLAS constitue ainsi un lieu d’échange et d’action et un observatoire des pratiques éducatives dans les territoires francophones</a:t>
            </a:r>
            <a:r>
              <a:rPr lang="fr-FR" sz="1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07000"/>
              </a:lnSpc>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RIICLAS organise un colloque tous les deux ans. Le prochain colloque aura lieu en octobre 2024 à La Réunion.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26</a:t>
            </a:fld>
            <a:endParaRPr lang="fr-FR"/>
          </a:p>
        </p:txBody>
      </p:sp>
    </p:spTree>
    <p:extLst>
      <p:ext uri="{BB962C8B-B14F-4D97-AF65-F5344CB8AC3E}">
        <p14:creationId xmlns:p14="http://schemas.microsoft.com/office/powerpoint/2010/main" val="10109944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endParaRPr lang="fr-FR" sz="1800" b="1" dirty="0">
              <a:effectLst/>
              <a:latin typeface="Times New Roman" panose="02020603050405020304" pitchFamily="18" charset="0"/>
              <a:ea typeface="Times New Roman" panose="02020603050405020304" pitchFamily="18" charset="0"/>
            </a:endParaRPr>
          </a:p>
          <a:p>
            <a:pPr algn="just"/>
            <a:r>
              <a:rPr lang="fr-FR" sz="1800" dirty="0">
                <a:effectLst/>
                <a:latin typeface="Times New Roman" panose="02020603050405020304" pitchFamily="18" charset="0"/>
                <a:ea typeface="Times New Roman" panose="02020603050405020304" pitchFamily="18" charset="0"/>
              </a:rPr>
              <a:t> </a:t>
            </a:r>
            <a:r>
              <a:rPr lang="fr-FR" sz="1800" b="1" dirty="0">
                <a:solidFill>
                  <a:srgbClr val="2E74B5"/>
                </a:solidFill>
                <a:effectLst/>
                <a:latin typeface="Times New Roman" panose="02020603050405020304" pitchFamily="18" charset="0"/>
                <a:ea typeface="Times New Roman" panose="02020603050405020304" pitchFamily="18" charset="0"/>
              </a:rPr>
              <a:t>IMPLICATIONS ou APPUIS dans différents projets et/ou colloques avec des responsabilités et/ou des communications </a:t>
            </a:r>
            <a:endParaRPr lang="fr-FR" sz="1800" dirty="0">
              <a:effectLst/>
              <a:latin typeface="Times New Roman" panose="02020603050405020304" pitchFamily="18" charset="0"/>
              <a:ea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ICME-14 à Shangaï (Juillet 2020 reporté en juillet 2021)</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Fernand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Malonga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Moustapha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Sokhna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conférenciers invités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Christian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Mercat</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responsable du TSG 62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Popularization</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of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mathematics</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Fabrice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Vandebrouck</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co</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-chair de l’équipe du TSG37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Research</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on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classroom</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practice at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secondary</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level</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Bernadette Denys, membre de l’équipe du tout nouveau TSG61 (International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Cooperation</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in </a:t>
            </a:r>
            <a:r>
              <a:rPr lang="fr-FR" sz="1800" spc="-25" dirty="0" err="1">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Mathematics</a:t>
            </a:r>
            <a:r>
              <a:rPr lang="fr-FR" sz="1800" spc="-25" dirty="0">
                <a:solidFill>
                  <a:srgbClr val="1D2228"/>
                </a:solidFill>
                <a:effectLst/>
                <a:latin typeface="Calibri" panose="020F0502020204030204" pitchFamily="34" charset="0"/>
                <a:ea typeface="Calibri" panose="020F0502020204030204" pitchFamily="34" charset="0"/>
                <a:cs typeface="Times New Roman" panose="02020603050405020304" pitchFamily="18" charset="0"/>
              </a:rPr>
              <a:t> Education). Création d’un groupe international et ICDME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ICDME au Japon (Février 2022)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Conception et préparation d’un ouvrage ouvert à des contributions concernant les relations internationales (Bernadette Denys)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ADiMa</a:t>
            </a:r>
            <a:r>
              <a:rPr lang="fr-FR" sz="18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Association de Didacticiens des </a:t>
            </a:r>
            <a:r>
              <a:rPr lang="fr-FR" sz="1800" i="1" dirty="0">
                <a:solidFill>
                  <a:srgbClr val="5F6368"/>
                </a:solidFill>
                <a:effectLst/>
                <a:latin typeface="Times New Roman" panose="02020603050405020304" pitchFamily="18" charset="0"/>
                <a:ea typeface="Calibri" panose="020F0502020204030204" pitchFamily="34" charset="0"/>
                <a:cs typeface="Times New Roman" panose="02020603050405020304" pitchFamily="18" charset="0"/>
              </a:rPr>
              <a:t>Mathématiques</a:t>
            </a:r>
            <a:r>
              <a:rPr lang="fr-FR" sz="1800" dirty="0">
                <a:solidFill>
                  <a:srgbClr val="4D5156"/>
                </a:solidFill>
                <a:effectLst/>
                <a:latin typeface="Times New Roman" panose="02020603050405020304" pitchFamily="18" charset="0"/>
                <a:ea typeface="Calibri" panose="020F0502020204030204" pitchFamily="34" charset="0"/>
                <a:cs typeface="Times New Roman" panose="02020603050405020304" pitchFamily="18" charset="0"/>
              </a:rPr>
              <a:t> Africains)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49580" algn="just"/>
            <a:r>
              <a:rPr lang="pt-BR" sz="1800" dirty="0">
                <a:effectLst/>
                <a:latin typeface="Times New Roman" panose="02020603050405020304" pitchFamily="18" charset="0"/>
                <a:ea typeface="Times New Roman" panose="02020603050405020304" pitchFamily="18" charset="0"/>
              </a:rPr>
              <a:t>Mesquita, A., Conceição, M.C., Acher-Spitalier, S., Coulibaly-Togora, H., Fumo, P., Patronis, T., &amp; Pavlopoulou, K. (2023). </a:t>
            </a:r>
            <a:r>
              <a:rPr lang="fr-FR" sz="1800" dirty="0">
                <a:effectLst/>
                <a:latin typeface="Times New Roman" panose="02020603050405020304" pitchFamily="18" charset="0"/>
                <a:ea typeface="Times New Roman" panose="02020603050405020304" pitchFamily="18" charset="0"/>
              </a:rPr>
              <a:t>Les Mathématiques sont aussi des faits de langue(s). Comment comptons-nous dans nos langues ? </a:t>
            </a:r>
            <a:r>
              <a:rPr lang="fr-FR" sz="1800" i="1" dirty="0">
                <a:effectLst/>
                <a:latin typeface="Times New Roman" panose="02020603050405020304" pitchFamily="18" charset="0"/>
                <a:ea typeface="Times New Roman" panose="02020603050405020304" pitchFamily="18" charset="0"/>
              </a:rPr>
              <a:t>in</a:t>
            </a:r>
            <a:r>
              <a:rPr lang="fr-FR" sz="1800" dirty="0">
                <a:effectLst/>
                <a:latin typeface="Times New Roman" panose="02020603050405020304" pitchFamily="18" charset="0"/>
                <a:ea typeface="Times New Roman" panose="02020603050405020304" pitchFamily="18" charset="0"/>
              </a:rPr>
              <a:t> </a:t>
            </a:r>
            <a:r>
              <a:rPr lang="fr-FR" sz="1800" dirty="0" err="1">
                <a:solidFill>
                  <a:srgbClr val="000000"/>
                </a:solidFill>
                <a:effectLst/>
                <a:latin typeface="Times New Roman" panose="02020603050405020304" pitchFamily="18" charset="0"/>
                <a:ea typeface="Times New Roman" panose="02020603050405020304" pitchFamily="18" charset="0"/>
              </a:rPr>
              <a:t>Adihou</a:t>
            </a:r>
            <a:r>
              <a:rPr lang="fr-FR" sz="1800" dirty="0">
                <a:solidFill>
                  <a:srgbClr val="000000"/>
                </a:solidFill>
                <a:effectLst/>
                <a:latin typeface="Times New Roman" panose="02020603050405020304" pitchFamily="18" charset="0"/>
                <a:ea typeface="Times New Roman" panose="02020603050405020304" pitchFamily="18" charset="0"/>
              </a:rPr>
              <a:t>, Adolphe ; </a:t>
            </a:r>
            <a:r>
              <a:rPr lang="fr-FR" sz="1800" dirty="0" err="1">
                <a:solidFill>
                  <a:srgbClr val="000000"/>
                </a:solidFill>
                <a:effectLst/>
                <a:latin typeface="Times New Roman" panose="02020603050405020304" pitchFamily="18" charset="0"/>
                <a:ea typeface="Times New Roman" panose="02020603050405020304" pitchFamily="18" charset="0"/>
              </a:rPr>
              <a:t>Chellougui</a:t>
            </a:r>
            <a:r>
              <a:rPr lang="fr-FR" sz="1800" dirty="0">
                <a:solidFill>
                  <a:srgbClr val="000000"/>
                </a:solidFill>
                <a:effectLst/>
                <a:latin typeface="Times New Roman" panose="02020603050405020304" pitchFamily="18" charset="0"/>
                <a:ea typeface="Times New Roman" panose="02020603050405020304" pitchFamily="18" charset="0"/>
              </a:rPr>
              <a:t>, </a:t>
            </a:r>
            <a:r>
              <a:rPr lang="fr-FR" sz="1800" dirty="0" err="1">
                <a:solidFill>
                  <a:srgbClr val="000000"/>
                </a:solidFill>
                <a:effectLst/>
                <a:latin typeface="Times New Roman" panose="02020603050405020304" pitchFamily="18" charset="0"/>
                <a:ea typeface="Times New Roman" panose="02020603050405020304" pitchFamily="18" charset="0"/>
              </a:rPr>
              <a:t>Faïza</a:t>
            </a:r>
            <a:r>
              <a:rPr lang="fr-FR" sz="1800" dirty="0">
                <a:effectLst/>
                <a:latin typeface="Times New Roman" panose="02020603050405020304" pitchFamily="18" charset="0"/>
                <a:ea typeface="Times New Roman" panose="02020603050405020304" pitchFamily="18" charset="0"/>
              </a:rPr>
              <a:t> </a:t>
            </a:r>
            <a:r>
              <a:rPr lang="fr-FR" sz="1800" i="1" dirty="0">
                <a:effectLst/>
                <a:latin typeface="Times New Roman" panose="02020603050405020304" pitchFamily="18" charset="0"/>
                <a:ea typeface="Times New Roman" panose="02020603050405020304" pitchFamily="18" charset="0"/>
              </a:rPr>
              <a:t>Actes du troisième colloque de l’Association de Didacticiens des Mathématiques Africains</a:t>
            </a:r>
            <a:r>
              <a:rPr lang="fr-FR" sz="1800" dirty="0">
                <a:effectLst/>
                <a:latin typeface="Times New Roman" panose="02020603050405020304" pitchFamily="18" charset="0"/>
                <a:ea typeface="Times New Roman" panose="02020603050405020304" pitchFamily="18" charset="0"/>
              </a:rPr>
              <a:t>, Hammamet (Tunisie), du 15 au 20 août 2022, pp.228-239.</a:t>
            </a:r>
          </a:p>
          <a:p>
            <a:pPr marL="450215" marR="305435" indent="-635" algn="just">
              <a:spcAft>
                <a:spcPts val="0"/>
              </a:spcAft>
            </a:pPr>
            <a:r>
              <a:rPr lang="fr-FR" sz="1800" u="sng" dirty="0">
                <a:solidFill>
                  <a:srgbClr val="0000FF"/>
                </a:solidFill>
                <a:effectLst/>
                <a:latin typeface="Times New Roman" panose="02020603050405020304" pitchFamily="18" charset="0"/>
                <a:ea typeface="Times New Roman" panose="02020603050405020304" pitchFamily="18" charset="0"/>
                <a:hlinkClick r:id="rId3"/>
              </a:rPr>
              <a:t>https://savoirs.usherbrooke.ca/handle/11143/20731</a:t>
            </a:r>
            <a:endParaRPr lang="fr-FR" sz="1800" dirty="0">
              <a:effectLst/>
              <a:latin typeface="Times New Roman" panose="02020603050405020304" pitchFamily="18" charset="0"/>
              <a:ea typeface="Times New Roman" panose="02020603050405020304" pitchFamily="18" charset="0"/>
            </a:endParaRPr>
          </a:p>
          <a:p>
            <a:pPr marL="450215" marR="305435" indent="-635" algn="just">
              <a:spcAft>
                <a:spcPts val="0"/>
              </a:spcAft>
            </a:pPr>
            <a:r>
              <a:rPr lang="fr-FR" sz="1800" u="sng" dirty="0">
                <a:solidFill>
                  <a:srgbClr val="0000FF"/>
                </a:solidFill>
                <a:effectLst/>
                <a:latin typeface="Times New Roman" panose="02020603050405020304" pitchFamily="18" charset="0"/>
                <a:ea typeface="Times New Roman" panose="02020603050405020304" pitchFamily="18" charset="0"/>
                <a:hlinkClick r:id="rId4"/>
              </a:rPr>
              <a:t>https://savoirs.usherbrooke.ca/bitstream/handle/11143/20731/Actes_colloque_ADiMA3_2022%20.pdf?sequence=3&amp;isAllowed=y</a:t>
            </a:r>
            <a:endParaRPr lang="fr-FR" sz="1800" dirty="0">
              <a:effectLst/>
              <a:latin typeface="Times New Roman" panose="02020603050405020304" pitchFamily="18" charset="0"/>
              <a:ea typeface="Times New Roman" panose="02020603050405020304" pitchFamily="18" charset="0"/>
            </a:endParaRPr>
          </a:p>
          <a:p>
            <a:pPr marL="457200">
              <a:lnSpc>
                <a:spcPct val="107000"/>
              </a:lnSpc>
            </a:pPr>
            <a:r>
              <a:rPr lang="fr-FR"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5"/>
              </a:rPr>
              <a:t>https://adima3.sciencesconf.org/data/pages/Actes_colloque_ADiMA_3_2022_.pdf</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EMF22 à Cotonou</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Conceição</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M.C.,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Acher-Spitalier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 Coulibaly-</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Togora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H.,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Fumo</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P.,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Patronis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T., &amp;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Pavlopoulou</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K. (à paraître). Communication orale présentée à EMF2022</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Cotonou (Bénin</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 Les Mathématiques sont aussi des faits de langue(s). Des particularités de la numération en certaines langues.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Salone, JJ. (À paraître). </a:t>
            </a:r>
          </a:p>
          <a:p>
            <a:pPr marL="457200" algn="just">
              <a:lnSpc>
                <a:spcPct val="115000"/>
              </a:lnSpc>
              <a:spcAft>
                <a:spcPts val="1000"/>
              </a:spcAft>
            </a:pP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Le dispositif des œuvres coopératives à Mayotte.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Colloque international de l’Espace Mathématique Francophone, Cotonou (Bénin), décembre 2022.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Présentation de la Commission Internationale Inter-IREM à la DP2 (Bi-plurilinguisme et apprentissages mathématiques) – Des réseaux internationaux et/ou pluridisciplinaires pour partager les questionnements, les initiatives et les recherches. Cotonou 2022</a:t>
            </a:r>
            <a:endParaRPr lang="fr-FR" sz="1800" dirty="0">
              <a:effectLst/>
              <a:latin typeface="Times New Roman" panose="02020603050405020304" pitchFamily="18" charset="0"/>
              <a:ea typeface="Times New Roman" panose="02020603050405020304" pitchFamily="18" charset="0"/>
            </a:endParaRPr>
          </a:p>
          <a:p>
            <a:pPr marL="342900" marR="308610" lvl="0" indent="-342900" algn="just">
              <a:spcAft>
                <a:spcPts val="0"/>
              </a:spcAft>
              <a:buFont typeface="Symbol" panose="05050102010706020507" pitchFamily="18" charset="2"/>
              <a:buChar char=""/>
            </a:pPr>
            <a:r>
              <a:rPr lang="en-US" sz="1800" dirty="0">
                <a:effectLst/>
                <a:latin typeface="Times New Roman" panose="02020603050405020304" pitchFamily="18" charset="0"/>
                <a:ea typeface="Times New Roman" panose="02020603050405020304" pitchFamily="18" charset="0"/>
              </a:rPr>
              <a:t>CIEAEM74 </a:t>
            </a:r>
            <a:endParaRPr lang="fr-FR" sz="1800" dirty="0">
              <a:effectLst/>
              <a:latin typeface="Times New Roman" panose="02020603050405020304" pitchFamily="18" charset="0"/>
              <a:ea typeface="Times New Roman" panose="02020603050405020304" pitchFamily="18" charset="0"/>
            </a:endParaRPr>
          </a:p>
          <a:p>
            <a:pPr marL="449580" algn="just"/>
            <a:r>
              <a:rPr lang="en-US" sz="1800" dirty="0">
                <a:effectLst/>
                <a:latin typeface="Times New Roman" panose="02020603050405020304" pitchFamily="18" charset="0"/>
                <a:ea typeface="Times New Roman" panose="02020603050405020304" pitchFamily="18" charset="0"/>
              </a:rPr>
              <a:t>L. F. </a:t>
            </a:r>
            <a:r>
              <a:rPr lang="en-US" sz="1800" dirty="0" err="1">
                <a:effectLst/>
                <a:latin typeface="Times New Roman" panose="02020603050405020304" pitchFamily="18" charset="0"/>
                <a:ea typeface="Times New Roman" panose="02020603050405020304" pitchFamily="18" charset="0"/>
              </a:rPr>
              <a:t>Magaña</a:t>
            </a:r>
            <a:r>
              <a:rPr lang="en-US" sz="1800" baseline="300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&amp;</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A.</a:t>
            </a:r>
            <a:r>
              <a:rPr lang="en-US" sz="1800" spc="-25"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Mesquita</a:t>
            </a:r>
            <a:r>
              <a:rPr lang="en-US" sz="1800" spc="-10" baseline="3000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(2024) Mayan</a:t>
            </a:r>
            <a:r>
              <a:rPr lang="en-US" sz="1800" spc="10" dirty="0">
                <a:effectLst/>
                <a:latin typeface="Times New Roman" panose="02020603050405020304" pitchFamily="18" charset="0"/>
                <a:ea typeface="Times New Roman" panose="02020603050405020304" pitchFamily="18" charset="0"/>
              </a:rPr>
              <a:t> </a:t>
            </a:r>
            <a:r>
              <a:rPr lang="en-US" sz="1800" spc="-10" dirty="0">
                <a:effectLst/>
                <a:latin typeface="Times New Roman" panose="02020603050405020304" pitchFamily="18" charset="0"/>
                <a:ea typeface="Times New Roman" panose="02020603050405020304" pitchFamily="18" charset="0"/>
              </a:rPr>
              <a:t>mathematics</a:t>
            </a:r>
            <a:r>
              <a:rPr lang="en-US" sz="1800" dirty="0">
                <a:effectLst/>
                <a:latin typeface="Times New Roman" panose="02020603050405020304" pitchFamily="18" charset="0"/>
                <a:ea typeface="Times New Roman" panose="02020603050405020304" pitchFamily="18" charset="0"/>
              </a:rPr>
              <a:t>. A</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teaching</a:t>
            </a:r>
            <a:r>
              <a:rPr lang="en-US" sz="1800" spc="-3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experiment</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20"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elementary</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classes</a:t>
            </a:r>
            <a:r>
              <a:rPr lang="en-US" sz="1800" spc="-3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in</a:t>
            </a:r>
            <a:r>
              <a:rPr lang="en-US" sz="1800" spc="-15" dirty="0">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Mexico using Mayan algorithms, </a:t>
            </a:r>
            <a:r>
              <a:rPr lang="en-US" sz="1800" i="1" dirty="0">
                <a:effectLst/>
                <a:latin typeface="Times New Roman" panose="02020603050405020304" pitchFamily="18" charset="0"/>
                <a:ea typeface="Times New Roman" panose="02020603050405020304" pitchFamily="18" charset="0"/>
              </a:rPr>
              <a:t>in</a:t>
            </a:r>
            <a:r>
              <a:rPr lang="en-US" sz="1800" dirty="0">
                <a:effectLst/>
                <a:latin typeface="Times New Roman" panose="02020603050405020304" pitchFamily="18" charset="0"/>
                <a:ea typeface="Times New Roman" panose="02020603050405020304" pitchFamily="18" charset="0"/>
              </a:rPr>
              <a:t> </a:t>
            </a:r>
            <a:r>
              <a:rPr lang="en-US" sz="1800" dirty="0">
                <a:solidFill>
                  <a:srgbClr val="000000"/>
                </a:solidFill>
                <a:effectLst/>
                <a:latin typeface="Times New Roman" panose="02020603050405020304" pitchFamily="18" charset="0"/>
                <a:ea typeface="Times New Roman" panose="02020603050405020304" pitchFamily="18" charset="0"/>
              </a:rPr>
              <a:t>Lisa Björklund </a:t>
            </a:r>
            <a:r>
              <a:rPr lang="en-US" sz="1800" dirty="0" err="1">
                <a:solidFill>
                  <a:srgbClr val="000000"/>
                </a:solidFill>
                <a:effectLst/>
                <a:latin typeface="Times New Roman" panose="02020603050405020304" pitchFamily="18" charset="0"/>
                <a:ea typeface="Times New Roman" panose="02020603050405020304" pitchFamily="18" charset="0"/>
              </a:rPr>
              <a:t>Boistrup</a:t>
            </a:r>
            <a:r>
              <a:rPr lang="en-US" sz="1800" dirty="0">
                <a:solidFill>
                  <a:srgbClr val="000000"/>
                </a:solidFill>
                <a:effectLst/>
                <a:latin typeface="Times New Roman" panose="02020603050405020304" pitchFamily="18" charset="0"/>
                <a:ea typeface="Times New Roman" panose="02020603050405020304" pitchFamily="18" charset="0"/>
              </a:rPr>
              <a:t>, Benedetto Di Paola (Eds.)</a:t>
            </a:r>
            <a:r>
              <a:rPr lang="en-US" sz="1800" dirty="0">
                <a:effectLst/>
                <a:latin typeface="Times New Roman" panose="02020603050405020304" pitchFamily="18" charset="0"/>
                <a:ea typeface="Times New Roman" panose="02020603050405020304" pitchFamily="18" charset="0"/>
              </a:rPr>
              <a:t>, </a:t>
            </a:r>
            <a:r>
              <a:rPr lang="en-US" sz="1800" i="1" dirty="0" err="1">
                <a:effectLst/>
                <a:latin typeface="Times New Roman" panose="02020603050405020304" pitchFamily="18" charset="0"/>
                <a:ea typeface="Times New Roman" panose="02020603050405020304" pitchFamily="18" charset="0"/>
              </a:rPr>
              <a:t>Actes</a:t>
            </a:r>
            <a:r>
              <a:rPr lang="en-US" sz="1800" i="1" dirty="0">
                <a:effectLst/>
                <a:latin typeface="Times New Roman" panose="02020603050405020304" pitchFamily="18" charset="0"/>
                <a:ea typeface="Times New Roman" panose="02020603050405020304" pitchFamily="18" charset="0"/>
              </a:rPr>
              <a:t> de la </a:t>
            </a:r>
            <a:r>
              <a:rPr lang="en-US" sz="1800" b="1" i="1" u="none" strike="noStrike" dirty="0">
                <a:solidFill>
                  <a:srgbClr val="000000"/>
                </a:solidFill>
                <a:effectLst/>
                <a:latin typeface="Times New Roman" panose="02020603050405020304" pitchFamily="18" charset="0"/>
                <a:ea typeface="Times New Roman" panose="02020603050405020304" pitchFamily="18" charset="0"/>
                <a:hlinkClick r:id="rId6"/>
              </a:rPr>
              <a:t>Commission </a:t>
            </a:r>
            <a:r>
              <a:rPr lang="en-US" sz="1800" b="1" i="1" u="none" strike="noStrike" dirty="0" err="1">
                <a:solidFill>
                  <a:srgbClr val="000000"/>
                </a:solidFill>
                <a:effectLst/>
                <a:latin typeface="Times New Roman" panose="02020603050405020304" pitchFamily="18" charset="0"/>
                <a:ea typeface="Times New Roman" panose="02020603050405020304" pitchFamily="18" charset="0"/>
                <a:hlinkClick r:id="rId6"/>
              </a:rPr>
              <a:t>Internationale</a:t>
            </a:r>
            <a:r>
              <a:rPr lang="en-US" sz="1800" b="1" i="1" u="none" strike="noStrike" dirty="0">
                <a:solidFill>
                  <a:srgbClr val="000000"/>
                </a:solidFill>
                <a:effectLst/>
                <a:latin typeface="Times New Roman" panose="02020603050405020304" pitchFamily="18" charset="0"/>
                <a:ea typeface="Times New Roman" panose="02020603050405020304" pitchFamily="18" charset="0"/>
                <a:hlinkClick r:id="rId6"/>
              </a:rPr>
              <a:t> pour </a:t>
            </a:r>
            <a:r>
              <a:rPr lang="en-US" sz="1800" b="1" i="1" u="none" strike="noStrike" dirty="0" err="1">
                <a:solidFill>
                  <a:srgbClr val="000000"/>
                </a:solidFill>
                <a:effectLst/>
                <a:latin typeface="Times New Roman" panose="02020603050405020304" pitchFamily="18" charset="0"/>
                <a:ea typeface="Times New Roman" panose="02020603050405020304" pitchFamily="18" charset="0"/>
                <a:hlinkClick r:id="rId6"/>
              </a:rPr>
              <a:t>l'Etude</a:t>
            </a:r>
            <a:r>
              <a:rPr lang="en-US" sz="1800" b="1" i="1" u="none" strike="noStrike" dirty="0">
                <a:solidFill>
                  <a:srgbClr val="000000"/>
                </a:solidFill>
                <a:effectLst/>
                <a:latin typeface="Times New Roman" panose="02020603050405020304" pitchFamily="18" charset="0"/>
                <a:ea typeface="Times New Roman" panose="02020603050405020304" pitchFamily="18" charset="0"/>
                <a:hlinkClick r:id="rId6"/>
              </a:rPr>
              <a:t> et </a:t>
            </a:r>
            <a:r>
              <a:rPr lang="en-US" sz="1800" b="1" i="1" u="none" strike="noStrike" dirty="0" err="1">
                <a:solidFill>
                  <a:srgbClr val="000000"/>
                </a:solidFill>
                <a:effectLst/>
                <a:latin typeface="Times New Roman" panose="02020603050405020304" pitchFamily="18" charset="0"/>
                <a:ea typeface="Times New Roman" panose="02020603050405020304" pitchFamily="18" charset="0"/>
                <a:hlinkClick r:id="rId6"/>
              </a:rPr>
              <a:t>l’Amélioration</a:t>
            </a:r>
            <a:r>
              <a:rPr lang="en-US" sz="1800" i="1" dirty="0">
                <a:solidFill>
                  <a:srgbClr val="000000"/>
                </a:solidFill>
                <a:effectLst/>
                <a:latin typeface="Times New Roman" panose="02020603050405020304" pitchFamily="18" charset="0"/>
                <a:ea typeface="Times New Roman" panose="02020603050405020304" pitchFamily="18" charset="0"/>
              </a:rPr>
              <a:t> </a:t>
            </a:r>
            <a:r>
              <a:rPr lang="en-US" sz="1800" i="1" u="sng" dirty="0">
                <a:solidFill>
                  <a:srgbClr val="0000FF"/>
                </a:solidFill>
                <a:effectLst/>
                <a:latin typeface="Times New Roman" panose="02020603050405020304" pitchFamily="18" charset="0"/>
                <a:ea typeface="Times New Roman" panose="02020603050405020304" pitchFamily="18" charset="0"/>
                <a:hlinkClick r:id="rId6"/>
              </a:rPr>
              <a:t>de </a:t>
            </a:r>
            <a:r>
              <a:rPr lang="en-US" sz="1800" i="1" u="sng" dirty="0" err="1">
                <a:solidFill>
                  <a:srgbClr val="0000FF"/>
                </a:solidFill>
                <a:effectLst/>
                <a:latin typeface="Times New Roman" panose="02020603050405020304" pitchFamily="18" charset="0"/>
                <a:ea typeface="Times New Roman" panose="02020603050405020304" pitchFamily="18" charset="0"/>
                <a:hlinkClick r:id="rId6"/>
              </a:rPr>
              <a:t>l’Enseignement</a:t>
            </a:r>
            <a:r>
              <a:rPr lang="en-US" sz="1800" i="1" u="sng" dirty="0">
                <a:solidFill>
                  <a:srgbClr val="0000FF"/>
                </a:solidFill>
                <a:effectLst/>
                <a:latin typeface="Times New Roman" panose="02020603050405020304" pitchFamily="18" charset="0"/>
                <a:ea typeface="Times New Roman" panose="02020603050405020304" pitchFamily="18" charset="0"/>
                <a:hlinkClick r:id="rId6"/>
              </a:rPr>
              <a:t> des </a:t>
            </a:r>
            <a:r>
              <a:rPr lang="en-US" sz="1800" i="1" u="sng" dirty="0" err="1">
                <a:solidFill>
                  <a:srgbClr val="0000FF"/>
                </a:solidFill>
                <a:effectLst/>
                <a:latin typeface="Times New Roman" panose="02020603050405020304" pitchFamily="18" charset="0"/>
                <a:ea typeface="Times New Roman" panose="02020603050405020304" pitchFamily="18" charset="0"/>
                <a:hlinkClick r:id="rId6"/>
              </a:rPr>
              <a:t>Mathématiques</a:t>
            </a:r>
            <a:r>
              <a:rPr lang="en-US" sz="1800" b="1" i="1" dirty="0">
                <a:solidFill>
                  <a:srgbClr val="000000"/>
                </a:solidFill>
                <a:effectLst/>
                <a:latin typeface="Times New Roman" panose="02020603050405020304" pitchFamily="18" charset="0"/>
                <a:ea typeface="Times New Roman" panose="02020603050405020304" pitchFamily="18" charset="0"/>
              </a:rPr>
              <a:t> (CIEAEM 74), </a:t>
            </a:r>
            <a:r>
              <a:rPr lang="en-US" sz="1800" i="1" dirty="0" err="1">
                <a:solidFill>
                  <a:srgbClr val="000000"/>
                </a:solidFill>
                <a:effectLst/>
                <a:latin typeface="Times New Roman" panose="02020603050405020304" pitchFamily="18" charset="0"/>
                <a:ea typeface="Times New Roman" panose="02020603050405020304" pitchFamily="18" charset="0"/>
              </a:rPr>
              <a:t>Mathématiques</a:t>
            </a:r>
            <a:r>
              <a:rPr lang="en-US" sz="1800" i="1" dirty="0">
                <a:solidFill>
                  <a:srgbClr val="000000"/>
                </a:solidFill>
                <a:effectLst/>
                <a:latin typeface="Times New Roman" panose="02020603050405020304" pitchFamily="18" charset="0"/>
                <a:ea typeface="Times New Roman" panose="02020603050405020304" pitchFamily="18" charset="0"/>
              </a:rPr>
              <a:t> et pratiques: Actions pour les </a:t>
            </a:r>
            <a:r>
              <a:rPr lang="en-US" sz="1800" i="1" dirty="0" err="1">
                <a:solidFill>
                  <a:srgbClr val="000000"/>
                </a:solidFill>
                <a:effectLst/>
                <a:latin typeface="Times New Roman" panose="02020603050405020304" pitchFamily="18" charset="0"/>
                <a:ea typeface="Times New Roman" panose="02020603050405020304" pitchFamily="18" charset="0"/>
              </a:rPr>
              <a:t>futurs</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dirty="0">
                <a:effectLst/>
                <a:latin typeface="Times New Roman" panose="02020603050405020304" pitchFamily="18" charset="0"/>
                <a:ea typeface="Times New Roman" panose="02020603050405020304" pitchFamily="18" charset="0"/>
              </a:rPr>
              <a:t>Malmö (</a:t>
            </a:r>
            <a:r>
              <a:rPr lang="en-US" sz="1800" dirty="0" err="1">
                <a:effectLst/>
                <a:latin typeface="Times New Roman" panose="02020603050405020304" pitchFamily="18" charset="0"/>
                <a:ea typeface="Times New Roman" panose="02020603050405020304" pitchFamily="18" charset="0"/>
              </a:rPr>
              <a:t>Suède</a:t>
            </a:r>
            <a:r>
              <a:rPr lang="en-US" sz="1800" dirty="0">
                <a:effectLst/>
                <a:latin typeface="Times New Roman" panose="02020603050405020304" pitchFamily="18" charset="0"/>
                <a:ea typeface="Times New Roman" panose="02020603050405020304" pitchFamily="18" charset="0"/>
              </a:rPr>
              <a:t>), du </a:t>
            </a:r>
            <a:r>
              <a:rPr lang="en-US" sz="1800" b="1" dirty="0">
                <a:solidFill>
                  <a:srgbClr val="000000"/>
                </a:solidFill>
                <a:effectLst/>
                <a:latin typeface="Times New Roman" panose="02020603050405020304" pitchFamily="18" charset="0"/>
                <a:ea typeface="Times New Roman" panose="02020603050405020304" pitchFamily="18" charset="0"/>
              </a:rPr>
              <a:t>15-19 </a:t>
            </a:r>
            <a:r>
              <a:rPr lang="en-US" sz="1800" b="1" dirty="0" err="1">
                <a:solidFill>
                  <a:srgbClr val="000000"/>
                </a:solidFill>
                <a:effectLst/>
                <a:latin typeface="Times New Roman" panose="02020603050405020304" pitchFamily="18" charset="0"/>
                <a:ea typeface="Times New Roman" panose="02020603050405020304" pitchFamily="18" charset="0"/>
              </a:rPr>
              <a:t>Août</a:t>
            </a:r>
            <a:r>
              <a:rPr lang="en-US" sz="1800" dirty="0">
                <a:solidFill>
                  <a:srgbClr val="000000"/>
                </a:solidFill>
                <a:effectLst/>
                <a:latin typeface="Times New Roman" panose="02020603050405020304" pitchFamily="18" charset="0"/>
                <a:ea typeface="Times New Roman" panose="02020603050405020304" pitchFamily="18" charset="0"/>
              </a:rPr>
              <a:t> </a:t>
            </a:r>
            <a:r>
              <a:rPr lang="en-US" sz="1800" b="1" dirty="0">
                <a:solidFill>
                  <a:srgbClr val="000000"/>
                </a:solidFill>
                <a:effectLst/>
                <a:latin typeface="Times New Roman" panose="02020603050405020304" pitchFamily="18" charset="0"/>
                <a:ea typeface="Times New Roman" panose="02020603050405020304" pitchFamily="18" charset="0"/>
              </a:rPr>
              <a:t>2023</a:t>
            </a:r>
            <a:r>
              <a:rPr lang="en-US" sz="1800" dirty="0">
                <a:effectLst/>
                <a:latin typeface="Times New Roman" panose="02020603050405020304" pitchFamily="18" charset="0"/>
                <a:ea typeface="Times New Roman" panose="02020603050405020304" pitchFamily="18" charset="0"/>
              </a:rPr>
              <a:t>,</a:t>
            </a:r>
            <a:r>
              <a:rPr lang="en-US" sz="1800" dirty="0">
                <a:solidFill>
                  <a:srgbClr val="000000"/>
                </a:solidFill>
                <a:effectLst/>
                <a:latin typeface="Times New Roman" panose="02020603050405020304" pitchFamily="18" charset="0"/>
                <a:ea typeface="Times New Roman" panose="02020603050405020304" pitchFamily="18" charset="0"/>
              </a:rPr>
              <a:t> in </a:t>
            </a:r>
            <a:r>
              <a:rPr lang="en-US" sz="1800" dirty="0">
                <a:effectLst/>
                <a:latin typeface="Times New Roman" panose="02020603050405020304" pitchFamily="18" charset="0"/>
                <a:ea typeface="Times New Roman" panose="02020603050405020304" pitchFamily="18" charset="0"/>
              </a:rPr>
              <a:t>“</a:t>
            </a:r>
            <a:r>
              <a:rPr lang="en-US" sz="1800" dirty="0" err="1">
                <a:effectLst/>
                <a:latin typeface="Times New Roman" panose="02020603050405020304" pitchFamily="18" charset="0"/>
                <a:ea typeface="Times New Roman" panose="02020603050405020304" pitchFamily="18" charset="0"/>
              </a:rPr>
              <a:t>Quaderni</a:t>
            </a:r>
            <a:r>
              <a:rPr lang="en-US" sz="1800" dirty="0">
                <a:effectLst/>
                <a:latin typeface="Times New Roman" panose="02020603050405020304" pitchFamily="18" charset="0"/>
                <a:ea typeface="Times New Roman" panose="02020603050405020304" pitchFamily="18" charset="0"/>
              </a:rPr>
              <a:t> di </a:t>
            </a:r>
            <a:r>
              <a:rPr lang="en-US" sz="1800" dirty="0" err="1">
                <a:effectLst/>
                <a:latin typeface="Times New Roman" panose="02020603050405020304" pitchFamily="18" charset="0"/>
                <a:ea typeface="Times New Roman" panose="02020603050405020304" pitchFamily="18" charset="0"/>
              </a:rPr>
              <a:t>Ricerca</a:t>
            </a:r>
            <a:r>
              <a:rPr lang="en-US" sz="1800" dirty="0">
                <a:effectLst/>
                <a:latin typeface="Times New Roman" panose="02020603050405020304" pitchFamily="18" charset="0"/>
                <a:ea typeface="Times New Roman" panose="02020603050405020304" pitchFamily="18" charset="0"/>
              </a:rPr>
              <a:t> in </a:t>
            </a:r>
            <a:r>
              <a:rPr lang="en-US" sz="1800" dirty="0" err="1">
                <a:effectLst/>
                <a:latin typeface="Times New Roman" panose="02020603050405020304" pitchFamily="18" charset="0"/>
                <a:ea typeface="Times New Roman" panose="02020603050405020304" pitchFamily="18" charset="0"/>
              </a:rPr>
              <a:t>Didattica</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Numero</a:t>
            </a:r>
            <a:r>
              <a:rPr lang="en-US" sz="1800" dirty="0">
                <a:effectLst/>
                <a:latin typeface="Times New Roman" panose="02020603050405020304" pitchFamily="18" charset="0"/>
                <a:ea typeface="Times New Roman" panose="02020603050405020304" pitchFamily="18" charset="0"/>
              </a:rPr>
              <a:t> </a:t>
            </a:r>
            <a:r>
              <a:rPr lang="en-US" sz="1800" dirty="0" err="1">
                <a:effectLst/>
                <a:latin typeface="Times New Roman" panose="02020603050405020304" pitchFamily="18" charset="0"/>
                <a:ea typeface="Times New Roman" panose="02020603050405020304" pitchFamily="18" charset="0"/>
              </a:rPr>
              <a:t>speciale</a:t>
            </a:r>
            <a:r>
              <a:rPr lang="en-US" sz="1800" dirty="0">
                <a:effectLst/>
                <a:latin typeface="Times New Roman" panose="02020603050405020304" pitchFamily="18" charset="0"/>
                <a:ea typeface="Times New Roman" panose="02020603050405020304" pitchFamily="18" charset="0"/>
              </a:rPr>
              <a:t> n. 13, 2024 G.R.I.M. (</a:t>
            </a:r>
            <a:r>
              <a:rPr lang="en-US" sz="1800" dirty="0" err="1">
                <a:effectLst/>
                <a:latin typeface="Times New Roman" panose="02020603050405020304" pitchFamily="18" charset="0"/>
                <a:ea typeface="Times New Roman" panose="02020603050405020304" pitchFamily="18" charset="0"/>
              </a:rPr>
              <a:t>Departimento</a:t>
            </a:r>
            <a:r>
              <a:rPr lang="en-US" sz="1800" dirty="0">
                <a:effectLst/>
                <a:latin typeface="Times New Roman" panose="02020603050405020304" pitchFamily="18" charset="0"/>
                <a:ea typeface="Times New Roman" panose="02020603050405020304" pitchFamily="18" charset="0"/>
              </a:rPr>
              <a:t> di </a:t>
            </a:r>
            <a:r>
              <a:rPr lang="en-US" sz="1800" dirty="0" err="1">
                <a:effectLst/>
                <a:latin typeface="Times New Roman" panose="02020603050405020304" pitchFamily="18" charset="0"/>
                <a:ea typeface="Times New Roman" panose="02020603050405020304" pitchFamily="18" charset="0"/>
              </a:rPr>
              <a:t>Matematica</a:t>
            </a:r>
            <a:r>
              <a:rPr lang="en-US" sz="1800" dirty="0">
                <a:effectLst/>
                <a:latin typeface="Times New Roman" panose="02020603050405020304" pitchFamily="18" charset="0"/>
                <a:ea typeface="Times New Roman" panose="02020603050405020304" pitchFamily="18" charset="0"/>
              </a:rPr>
              <a:t> e Informatica, University of Palermo, Italy), pp.491-498</a:t>
            </a:r>
            <a:endParaRPr lang="fr-FR" sz="1800" dirty="0">
              <a:effectLst/>
              <a:latin typeface="Times New Roman" panose="02020603050405020304" pitchFamily="18" charset="0"/>
              <a:ea typeface="Times New Roman" panose="02020603050405020304" pitchFamily="18" charset="0"/>
            </a:endParaRPr>
          </a:p>
          <a:p>
            <a:pPr indent="449580" algn="just"/>
            <a:r>
              <a:rPr lang="fr-FR" sz="1800" u="sng" dirty="0">
                <a:solidFill>
                  <a:srgbClr val="0000FF"/>
                </a:solidFill>
                <a:effectLst/>
                <a:latin typeface="Times New Roman" panose="02020603050405020304" pitchFamily="18" charset="0"/>
                <a:ea typeface="Times New Roman" panose="02020603050405020304" pitchFamily="18" charset="0"/>
                <a:hlinkClick r:id="rId7"/>
              </a:rPr>
              <a:t>https://sites.unipa.it/grim/quaderno_2024_numspec_13.htm</a:t>
            </a:r>
            <a:r>
              <a:rPr lang="fr-FR" sz="1800" dirty="0">
                <a:effectLst/>
                <a:latin typeface="Times New Roman" panose="02020603050405020304" pitchFamily="18" charset="0"/>
                <a:ea typeface="Times New Roman" panose="02020603050405020304" pitchFamily="18" charset="0"/>
              </a:rPr>
              <a:t> </a:t>
            </a: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A.S.I.12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Régis Gras, Antoine Bodin, Raphaël Couturier, Pablo Grégoire, </a:t>
            </a:r>
            <a:r>
              <a:rPr lang="fr-FR" sz="1800" i="1" dirty="0">
                <a:effectLst/>
                <a:latin typeface="Times New Roman" panose="02020603050405020304" pitchFamily="18" charset="0"/>
                <a:ea typeface="Calibri" panose="020F0502020204030204" pitchFamily="34" charset="0"/>
                <a:cs typeface="Times New Roman" panose="02020603050405020304" pitchFamily="18" charset="0"/>
              </a:rPr>
              <a:t>Etude multiculturelle de traits de personnalité par l’analyse statistique implicative et l’analyse des similarités,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Actes du </a:t>
            </a:r>
            <a:r>
              <a:rPr lang="fr-FR" sz="1800"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12</a:t>
            </a:r>
            <a:r>
              <a:rPr lang="fr-FR" sz="1800" u="none" strike="noStrike"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ème</a:t>
            </a:r>
            <a:r>
              <a:rPr lang="fr-FR" sz="1800" u="none" strike="noStrike"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hlinkClick r:id="rId8"/>
              </a:rPr>
              <a:t> Colloque International sur l'Analyse Statistique Implicative</a:t>
            </a: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 Ouarzazate (Maroc) 7-11 novembre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9"/>
              </a:rPr>
              <a:t>https://sites.univ-lyon2.fr/asi/12/?page=16</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27</a:t>
            </a:fld>
            <a:endParaRPr lang="fr-FR"/>
          </a:p>
        </p:txBody>
      </p:sp>
    </p:spTree>
    <p:extLst>
      <p:ext uri="{BB962C8B-B14F-4D97-AF65-F5344CB8AC3E}">
        <p14:creationId xmlns:p14="http://schemas.microsoft.com/office/powerpoint/2010/main" val="145015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endParaRPr lang="fr-FR" sz="1800" b="1" dirty="0">
              <a:effectLst/>
              <a:latin typeface="Times New Roman" panose="02020603050405020304" pitchFamily="18" charset="0"/>
              <a:ea typeface="Times New Roman" panose="02020603050405020304" pitchFamily="18" charset="0"/>
            </a:endParaRPr>
          </a:p>
          <a:p>
            <a:pPr algn="just"/>
            <a:r>
              <a:rPr lang="fr-FR" sz="1800" b="1" dirty="0">
                <a:solidFill>
                  <a:srgbClr val="FF0000"/>
                </a:solidFill>
                <a:effectLst/>
                <a:latin typeface="Times New Roman" panose="02020603050405020304" pitchFamily="18" charset="0"/>
                <a:ea typeface="Times New Roman" panose="02020603050405020304" pitchFamily="18" charset="0"/>
              </a:rPr>
              <a:t>Un questionnaire envoyé aux membres de la liste pour réorienter les objectifs de la Commission</a:t>
            </a:r>
            <a:endParaRPr lang="fr-FR" sz="1800" dirty="0">
              <a:effectLst/>
              <a:latin typeface="Times New Roman" panose="02020603050405020304" pitchFamily="18" charset="0"/>
              <a:ea typeface="Times New Roman" panose="02020603050405020304" pitchFamily="18" charset="0"/>
            </a:endParaRPr>
          </a:p>
          <a:p>
            <a:pPr marL="342900" lvl="0" indent="-342900" algn="just">
              <a:lnSpc>
                <a:spcPct val="107000"/>
              </a:lnSpc>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Enseignement et contextualisation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Maths et langue (toujours)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28</a:t>
            </a:fld>
            <a:endParaRPr lang="fr-FR"/>
          </a:p>
        </p:txBody>
      </p:sp>
    </p:spTree>
    <p:extLst>
      <p:ext uri="{BB962C8B-B14F-4D97-AF65-F5344CB8AC3E}">
        <p14:creationId xmlns:p14="http://schemas.microsoft.com/office/powerpoint/2010/main" val="40611420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B46080B-179F-4671-8A7B-035264DCE665}" type="slidenum">
              <a:rPr lang="fr-FR" smtClean="0"/>
              <a:t>29</a:t>
            </a:fld>
            <a:endParaRPr lang="fr-FR"/>
          </a:p>
        </p:txBody>
      </p:sp>
    </p:spTree>
    <p:extLst>
      <p:ext uri="{BB962C8B-B14F-4D97-AF65-F5344CB8AC3E}">
        <p14:creationId xmlns:p14="http://schemas.microsoft.com/office/powerpoint/2010/main" val="2803258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F4B5E-684D-8EE0-B9F3-EBCAF07E375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72D5436-80A9-48DF-57E6-3B0D2B77D0F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3332137-805B-B72D-9069-C740290B6D6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8E7222C-6FAF-1478-A139-0A3E74355626}"/>
              </a:ext>
            </a:extLst>
          </p:cNvPr>
          <p:cNvSpPr>
            <a:spLocks noGrp="1"/>
          </p:cNvSpPr>
          <p:nvPr>
            <p:ph type="sldNum" sz="quarter" idx="5"/>
          </p:nvPr>
        </p:nvSpPr>
        <p:spPr/>
        <p:txBody>
          <a:bodyPr/>
          <a:lstStyle/>
          <a:p>
            <a:fld id="{9B46080B-179F-4671-8A7B-035264DCE665}" type="slidenum">
              <a:rPr lang="fr-FR" smtClean="0"/>
              <a:t>30</a:t>
            </a:fld>
            <a:endParaRPr lang="fr-FR"/>
          </a:p>
        </p:txBody>
      </p:sp>
    </p:spTree>
    <p:extLst>
      <p:ext uri="{BB962C8B-B14F-4D97-AF65-F5344CB8AC3E}">
        <p14:creationId xmlns:p14="http://schemas.microsoft.com/office/powerpoint/2010/main" val="3251938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marL="457200" algn="just">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LE MULTILINGUISME :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dirty="0">
                <a:effectLst/>
                <a:latin typeface="Times New Roman" panose="02020603050405020304" pitchFamily="18" charset="0"/>
                <a:ea typeface="Times New Roman" panose="02020603050405020304" pitchFamily="18" charset="0"/>
              </a:rPr>
              <a:t>Des publics sensibilisés : Mayotte, La Réunion, Maroc, Tunisie, Sénégal…</a:t>
            </a:r>
          </a:p>
          <a:p>
            <a:pPr algn="just">
              <a:lnSpc>
                <a:spcPct val="115000"/>
              </a:lnSpc>
            </a:pPr>
            <a:r>
              <a:rPr lang="fr-FR" sz="1800" dirty="0">
                <a:effectLst/>
                <a:latin typeface="Times New Roman" panose="02020603050405020304" pitchFamily="18" charset="0"/>
                <a:ea typeface="Times New Roman" panose="02020603050405020304" pitchFamily="18" charset="0"/>
              </a:rPr>
              <a:t>Des appuis : le Séminaire de Paris en juin 2019 à l’initiative du groupe </a:t>
            </a:r>
            <a:r>
              <a:rPr lang="fr-FR" sz="1800" dirty="0" err="1">
                <a:effectLst/>
                <a:latin typeface="Times New Roman" panose="02020603050405020304" pitchFamily="18" charset="0"/>
                <a:ea typeface="Times New Roman" panose="02020603050405020304" pitchFamily="18" charset="0"/>
              </a:rPr>
              <a:t>Plurimaths</a:t>
            </a:r>
            <a:r>
              <a:rPr lang="fr-FR" sz="1800" dirty="0">
                <a:effectLst/>
                <a:latin typeface="Times New Roman" panose="02020603050405020304" pitchFamily="18" charset="0"/>
                <a:ea typeface="Times New Roman" panose="02020603050405020304" pitchFamily="18" charset="0"/>
              </a:rPr>
              <a:t> : D’un langage à l’autre (vidéos disponibles sur le site de l’IREM de Paris-Cité) mais aussi à </a:t>
            </a:r>
            <a:r>
              <a:rPr lang="fr-F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https://allophonie.hypotheses.org/a-propos/plurilinguismathematiques</a:t>
            </a:r>
            <a:r>
              <a:rPr lang="fr-F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Avec notamment, pour le Séminaire de Paris,</a:t>
            </a:r>
          </a:p>
          <a:p>
            <a:pPr algn="just">
              <a:lnSpc>
                <a:spcPct val="115000"/>
              </a:lnSpc>
            </a:pPr>
            <a:r>
              <a:rPr lang="fr-FR" sz="1800" b="0" i="0" u="sng" dirty="0">
                <a:solidFill>
                  <a:srgbClr val="24890D"/>
                </a:solidFill>
                <a:effectLst/>
                <a:latin typeface="Times New Roman" panose="02020603050405020304" pitchFamily="18" charset="0"/>
                <a:cs typeface="Times New Roman" panose="02020603050405020304" pitchFamily="18" charset="0"/>
                <a:hlinkClick r:id="rId4"/>
              </a:rPr>
              <a:t>Apprendre les mathématiques en mode bilingue : enjeux, processus</a:t>
            </a:r>
            <a:r>
              <a:rPr lang="fr-FR" sz="1800" b="0" i="0" dirty="0">
                <a:solidFill>
                  <a:srgbClr val="2B2B2B"/>
                </a:solidFill>
                <a:effectLst/>
                <a:latin typeface="Times New Roman" panose="02020603050405020304" pitchFamily="18" charset="0"/>
                <a:cs typeface="Times New Roman" panose="02020603050405020304" pitchFamily="18" charset="0"/>
              </a:rPr>
              <a:t>, par Laurent GAJO</a:t>
            </a:r>
          </a:p>
          <a:p>
            <a:pPr algn="just">
              <a:lnSpc>
                <a:spcPct val="115000"/>
              </a:lnSpc>
            </a:pPr>
            <a:r>
              <a:rPr lang="fr-FR" sz="1800" b="0" i="0" u="none" strike="noStrike" dirty="0">
                <a:solidFill>
                  <a:srgbClr val="41A62A"/>
                </a:solidFill>
                <a:effectLst/>
                <a:latin typeface="Times New Roman" panose="02020603050405020304" pitchFamily="18" charset="0"/>
                <a:cs typeface="Times New Roman" panose="02020603050405020304" pitchFamily="18" charset="0"/>
              </a:rPr>
              <a:t>Les langues du monde pour comprendre les mathématiques, par Caroline POISARD</a:t>
            </a:r>
            <a:endParaRPr lang="fr-FR" sz="18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l" fontAlgn="base"/>
            <a:r>
              <a:rPr lang="fr-FR" sz="1800" b="0" i="0" dirty="0">
                <a:solidFill>
                  <a:srgbClr val="008000"/>
                </a:solidFill>
                <a:effectLst/>
                <a:latin typeface="Times New Roman" panose="02020603050405020304" pitchFamily="18" charset="0"/>
                <a:cs typeface="Times New Roman" panose="02020603050405020304" pitchFamily="18" charset="0"/>
              </a:rPr>
              <a:t>Apprendre les mathématiques en langue seconde (Atelier)</a:t>
            </a:r>
            <a:endParaRPr lang="fr-FR" sz="1800" b="0" i="0" dirty="0">
              <a:solidFill>
                <a:srgbClr val="2B2B2B"/>
              </a:solidFill>
              <a:effectLst/>
              <a:latin typeface="Times New Roman" panose="02020603050405020304" pitchFamily="18" charset="0"/>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fr-F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Dès la première journée de travail (septembre 2019) sur « Apprentissages mathématiques et multilinguisme »,</a:t>
            </a:r>
          </a:p>
          <a:p>
            <a:pPr marL="457200"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Sur « Mathématiques et langage », intervention de Christophe Hache ; sur « </a:t>
            </a:r>
            <a:r>
              <a:rPr lang="fr-FR"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Apprendre/Enseigner les mathématiques dans des contextes bilingues ou plurilingues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témoignages et/ou exposés de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Ka (Sénégal), Safia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Spitalier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(Algérie) ; Khalid Najib (Maroc), Fadhel Adel (Tunisie),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Elysé</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Rajaonarimanana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(Madagascar), enfin un exposé sur « </a:t>
            </a:r>
            <a:r>
              <a:rPr lang="fr-FR" sz="1800" kern="1200" dirty="0">
                <a:effectLst/>
                <a:latin typeface="Times New Roman" panose="02020603050405020304" pitchFamily="18" charset="0"/>
                <a:ea typeface="Calibri" panose="020F0502020204030204" pitchFamily="34" charset="0"/>
                <a:cs typeface="Times New Roman" panose="02020603050405020304" pitchFamily="18" charset="0"/>
              </a:rPr>
              <a:t>Le concept de négation en Tunisie et au Cameroun » par Viviane Durand-Guerrier.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Dans les réunions suivantes, nous avons décidé de :</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31</a:t>
            </a:fld>
            <a:endParaRPr lang="fr-FR"/>
          </a:p>
        </p:txBody>
      </p:sp>
    </p:spTree>
    <p:extLst>
      <p:ext uri="{BB962C8B-B14F-4D97-AF65-F5344CB8AC3E}">
        <p14:creationId xmlns:p14="http://schemas.microsoft.com/office/powerpoint/2010/main" val="29783031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Dans les réunions suivantes, nous avons décidé de :</a:t>
            </a:r>
          </a:p>
          <a:p>
            <a:pPr marL="0" lvl="0" indent="0" algn="just">
              <a:lnSpc>
                <a:spcPct val="115000"/>
              </a:lnSpc>
              <a:spcAft>
                <a:spcPts val="1000"/>
              </a:spcAft>
              <a:buFont typeface="Symbol" panose="05050102010706020507" pitchFamily="18" charset="2"/>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Continuer nos échanges sur multi/plurilinguisme et apprentissages mathématiques en particulier sur la situation à Mayotte (Jean-Jacques Salone « Maths et Langues à Mayotte) , les effets de la malgachisation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Elysé</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Rajaonarimanana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le bilinguisme au Sénégal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Ka) et au Mali (Hawa Coulibaly)</a:t>
            </a:r>
            <a:endParaRPr lang="fr-FR" sz="1800" i="0" u="none" strike="noStrike"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lnSpc>
                <a:spcPct val="115000"/>
              </a:lnSpc>
              <a:spcAft>
                <a:spcPts val="1000"/>
              </a:spcAft>
              <a:buFont typeface="Arial" panose="020B0604020202020204" pitchFamily="34" charset="0"/>
              <a:buChar char="•"/>
            </a:pPr>
            <a:r>
              <a:rPr lang="fr-FR" sz="1800" i="1" u="none" strike="noStrike" baseline="0" dirty="0">
                <a:solidFill>
                  <a:schemeClr val="tx1"/>
                </a:solidFill>
                <a:latin typeface="Times New Roman" panose="02020603050405020304" pitchFamily="18" charset="0"/>
                <a:cs typeface="Times New Roman" panose="02020603050405020304" pitchFamily="18" charset="0"/>
              </a:rPr>
              <a:t>Multilinguisme et apprentissage des mathématiques à Mayotte </a:t>
            </a:r>
            <a:r>
              <a:rPr lang="fr-FR" sz="1800" i="0" u="none" strike="noStrike" baseline="0" dirty="0">
                <a:solidFill>
                  <a:schemeClr val="tx1"/>
                </a:solidFill>
                <a:latin typeface="Times New Roman" panose="02020603050405020304" pitchFamily="18" charset="0"/>
                <a:cs typeface="Times New Roman" panose="02020603050405020304" pitchFamily="18" charset="0"/>
              </a:rPr>
              <a:t>Langues maternelles et formation des concepts ? Quelles interactions ? </a:t>
            </a:r>
            <a:r>
              <a:rPr lang="fr-FR" sz="1800" dirty="0">
                <a:solidFill>
                  <a:schemeClr val="tx1"/>
                </a:solidFill>
                <a:latin typeface="Times New Roman" panose="02020603050405020304" pitchFamily="18" charset="0"/>
                <a:cs typeface="Times New Roman" panose="02020603050405020304" pitchFamily="18" charset="0"/>
              </a:rPr>
              <a:t>(</a:t>
            </a:r>
            <a:r>
              <a:rPr lang="fr-FR" sz="1800" i="0" u="none" strike="noStrike" baseline="0" dirty="0">
                <a:solidFill>
                  <a:schemeClr val="tx1"/>
                </a:solidFill>
                <a:latin typeface="Times New Roman" panose="02020603050405020304" pitchFamily="18" charset="0"/>
                <a:cs typeface="Times New Roman" panose="02020603050405020304" pitchFamily="18" charset="0"/>
              </a:rPr>
              <a:t>Jean Jacques Salone)</a:t>
            </a:r>
          </a:p>
          <a:p>
            <a:pPr marL="285750" lvl="0" indent="-285750" algn="just">
              <a:lnSpc>
                <a:spcPct val="115000"/>
              </a:lnSpc>
              <a:spcAft>
                <a:spcPts val="1000"/>
              </a:spcAft>
              <a:buFont typeface="Arial" panose="020B0604020202020204" pitchFamily="34" charset="0"/>
              <a:buChar char="•"/>
            </a:pPr>
            <a:r>
              <a:rPr lang="fr-F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L’usage des langues maternelles (voire métissées) dans les apprentissages premiers (enseignement primaire) : points de vue - Sénégal, Madagascar, Mayotte, Maghreb</a:t>
            </a:r>
          </a:p>
          <a:p>
            <a:pPr marL="285750" lvl="0" indent="-285750" algn="just">
              <a:lnSpc>
                <a:spcPct val="115000"/>
              </a:lnSpc>
              <a:spcAft>
                <a:spcPts val="1000"/>
              </a:spcAft>
              <a:buFont typeface="Arial" panose="020B0604020202020204" pitchFamily="34" charset="0"/>
              <a:buChar char="•"/>
            </a:pPr>
            <a:r>
              <a:rPr lang="fr-FR"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 question des transitions Primaire/Secondaire et Secondaire/Université liée aux changements de langue d’enseignement</a:t>
            </a:r>
          </a:p>
          <a:p>
            <a:pPr marL="285750" lvl="0" indent="-285750" algn="just">
              <a:lnSpc>
                <a:spcPct val="115000"/>
              </a:lnSpc>
              <a:spcAft>
                <a:spcPts val="1000"/>
              </a:spcAft>
              <a:buFont typeface="Arial" panose="020B0604020202020204" pitchFamily="34" charset="0"/>
              <a:buChar char="•"/>
            </a:pPr>
            <a:r>
              <a:rPr lang="fr-FR" sz="1800" b="0" i="0" dirty="0">
                <a:solidFill>
                  <a:schemeClr val="tx1"/>
                </a:solidFill>
                <a:effectLst/>
                <a:latin typeface="Times New Roman" panose="02020603050405020304" pitchFamily="18" charset="0"/>
                <a:cs typeface="Times New Roman" panose="02020603050405020304" pitchFamily="18" charset="0"/>
              </a:rPr>
              <a:t>Multilinguisme, réintroduction du français au Maroc (Khalid Najib)</a:t>
            </a:r>
          </a:p>
          <a:p>
            <a:pPr marL="285750" lvl="0" indent="-285750" algn="just">
              <a:lnSpc>
                <a:spcPct val="115000"/>
              </a:lnSpc>
              <a:spcAft>
                <a:spcPts val="1000"/>
              </a:spcAft>
              <a:buFont typeface="Arial" panose="020B0604020202020204" pitchFamily="34" charset="0"/>
              <a:buChar char="•"/>
            </a:pP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pprentissages mathématiques et multilinguisme (Mali, Madagascar)  et lien avec la formation (RDC, Brésil)</a:t>
            </a:r>
            <a:endParaRPr lang="fr-FR" sz="4400" i="0" u="none" strike="noStrike" baseline="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lnSpc>
                <a:spcPct val="115000"/>
              </a:lnSpc>
              <a:spcAft>
                <a:spcPts val="1000"/>
              </a:spcAft>
              <a:buFont typeface="Arial" panose="020B0604020202020204" pitchFamily="34" charset="0"/>
              <a:buChar char="•"/>
            </a:pPr>
            <a:r>
              <a:rPr lang="fr-FR" sz="9600" i="0" u="none" strike="noStrike" baseline="0" dirty="0">
                <a:solidFill>
                  <a:schemeClr val="tx1"/>
                </a:solidFill>
                <a:latin typeface="Times New Roman" panose="02020603050405020304" pitchFamily="18" charset="0"/>
                <a:cs typeface="Times New Roman" panose="02020603050405020304" pitchFamily="18" charset="0"/>
              </a:rPr>
              <a:t>L’enseignement apprentissage des mathématiques en contexte bilingue. L’expérience du projet ARED au Sénégal (</a:t>
            </a:r>
            <a:r>
              <a:rPr lang="fr-FR" sz="9600" i="0" u="none" strike="noStrike" baseline="0" dirty="0" err="1">
                <a:solidFill>
                  <a:schemeClr val="tx1"/>
                </a:solidFill>
                <a:latin typeface="Times New Roman" panose="02020603050405020304" pitchFamily="18" charset="0"/>
                <a:cs typeface="Times New Roman" panose="02020603050405020304" pitchFamily="18" charset="0"/>
              </a:rPr>
              <a:t>Mangary</a:t>
            </a:r>
            <a:r>
              <a:rPr lang="fr-FR" sz="9600" i="0" u="none" strike="noStrike" baseline="0" dirty="0">
                <a:solidFill>
                  <a:schemeClr val="tx1"/>
                </a:solidFill>
                <a:latin typeface="Times New Roman" panose="02020603050405020304" pitchFamily="18" charset="0"/>
                <a:cs typeface="Times New Roman" panose="02020603050405020304" pitchFamily="18" charset="0"/>
              </a:rPr>
              <a:t> Ka)</a:t>
            </a:r>
          </a:p>
          <a:p>
            <a:pPr marL="285750" lvl="0" indent="-285750" algn="just">
              <a:lnSpc>
                <a:spcPct val="115000"/>
              </a:lnSpc>
              <a:spcAft>
                <a:spcPts val="1000"/>
              </a:spcAft>
              <a:buFont typeface="Arial" panose="020B0604020202020204" pitchFamily="34" charset="0"/>
              <a:buChar char="•"/>
            </a:pP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Un projet de lexique (Ana Lobo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4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lnSpc>
                <a:spcPct val="115000"/>
              </a:lnSpc>
              <a:spcAft>
                <a:spcPts val="1000"/>
              </a:spcAft>
              <a:buFont typeface="Arial" panose="020B0604020202020204" pitchFamily="34" charset="0"/>
              <a:buChar char="•"/>
            </a:pP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Comment compte-t-on dans sa langue natale ? (Ana Lobo </a:t>
            </a:r>
            <a:r>
              <a:rPr lang="fr-FR" sz="9600"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Mesquita</a:t>
            </a: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p>
          <a:p>
            <a:pPr marL="457200" lvl="1" indent="0" algn="just">
              <a:lnSpc>
                <a:spcPct val="115000"/>
              </a:lnSpc>
              <a:spcAft>
                <a:spcPts val="1000"/>
              </a:spcAft>
              <a:buFont typeface="Wingdings" panose="05000000000000000000" pitchFamily="2" charset="2"/>
              <a:buNone/>
            </a:pPr>
            <a:endPar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15000"/>
              </a:lnSpc>
              <a:spcAft>
                <a:spcPts val="1000"/>
              </a:spcAft>
              <a:buFont typeface="Symbol" panose="05050102010706020507" pitchFamily="18" charset="2"/>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32</a:t>
            </a:fld>
            <a:endParaRPr lang="fr-FR"/>
          </a:p>
        </p:txBody>
      </p:sp>
    </p:spTree>
    <p:extLst>
      <p:ext uri="{BB962C8B-B14F-4D97-AF65-F5344CB8AC3E}">
        <p14:creationId xmlns:p14="http://schemas.microsoft.com/office/powerpoint/2010/main" val="32340502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Mais, aussi de prévoir un atelier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au Colloque du réseau des IREM à Clermont Ferrand sur « Mathématiques et Langues vivantes : sections européennes et autres dispositifs » (26 et 27 mai 2020, reporté au 18 et 19 mai 2021 sous un autre format en raison de la pandémie de Covid19 et non compatible finalement avec notre atelier). </a:t>
            </a:r>
            <a:endPar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Nous devions présenter une synthèse de différents documents (capsules et /ou textes)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Patrimoine culturel et mathématiques à Mayotte (J.J. Salone)</a:t>
            </a: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Apprentissages numériques en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bamanakan</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au Mali (Hawa Coulibaly)</a:t>
            </a: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Enseignement des maths à Madagascar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Elysé</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Rajaonamarinana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Enseignement des Maths en Tunisie - bilinguisme (Fadhel Adel)</a:t>
            </a: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Avantages du Bilinguisme au Sénégal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Ka)</a:t>
            </a:r>
          </a:p>
          <a:p>
            <a:pPr marL="285750" indent="-285750" algn="just">
              <a:lnSpc>
                <a:spcPct val="115000"/>
              </a:lnSpc>
              <a:spcAft>
                <a:spcPts val="1000"/>
              </a:spcAft>
              <a:buFont typeface="Arial" panose="020B0604020202020204" pitchFamily="34" charset="0"/>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Enseigner les maths à des élèves allophones, la notion de conjecture (Safia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Spitalier</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33</a:t>
            </a:fld>
            <a:endParaRPr lang="fr-FR"/>
          </a:p>
        </p:txBody>
      </p:sp>
    </p:spTree>
    <p:extLst>
      <p:ext uri="{BB962C8B-B14F-4D97-AF65-F5344CB8AC3E}">
        <p14:creationId xmlns:p14="http://schemas.microsoft.com/office/powerpoint/2010/main" val="22004539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marL="0" lvl="0" indent="0" algn="just">
              <a:lnSpc>
                <a:spcPct val="115000"/>
              </a:lnSpc>
              <a:spcAft>
                <a:spcPts val="1000"/>
              </a:spcAft>
              <a:buFont typeface="Symbol" panose="05050102010706020507" pitchFamily="18" charset="2"/>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 octobre 2021, présentations</a:t>
            </a:r>
          </a:p>
          <a:p>
            <a:pPr marL="0" lvl="0" indent="0" algn="just">
              <a:lnSpc>
                <a:spcPct val="115000"/>
              </a:lnSpc>
              <a:spcAft>
                <a:spcPts val="1000"/>
              </a:spcAft>
              <a:buFont typeface="Symbol" panose="05050102010706020507" pitchFamily="18" charset="2"/>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d’un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projet de travail, incluant linguistes et didacticiens des mathématiques, sur la numération dans plusieurs pays (présenté par Ana Lobo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à l’origine d’interventions dans différents colloques, </a:t>
            </a:r>
          </a:p>
          <a:p>
            <a:pPr marL="0" lvl="0" indent="0" algn="just">
              <a:lnSpc>
                <a:spcPct val="115000"/>
              </a:lnSpc>
              <a:spcAft>
                <a:spcPts val="1000"/>
              </a:spcAft>
              <a:buFont typeface="Symbol" panose="05050102010706020507" pitchFamily="18" charset="2"/>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et le développement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du réseau RIICLAS (</a:t>
            </a:r>
            <a:r>
              <a:rPr lang="en-US" sz="1800" u="sng" dirty="0">
                <a:solidFill>
                  <a:srgbClr val="0000FF"/>
                </a:solidFill>
                <a:effectLst/>
                <a:uFill>
                  <a:solidFill>
                    <a:srgbClr val="0000FF"/>
                  </a:solidFill>
                </a:uFill>
                <a:latin typeface="Times New Roman" panose="02020603050405020304" pitchFamily="18" charset="0"/>
                <a:ea typeface="Calibri" panose="020F0502020204030204" pitchFamily="34" charset="0"/>
                <a:cs typeface="Times New Roman" panose="02020603050405020304" pitchFamily="18" charset="0"/>
                <a:hlinkClick r:id="rId3"/>
              </a:rPr>
              <a:t>https://inspe.upf.pf/riiclas/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réseau de Recherche sur les Interactions entre Cultures,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Langues et Apprentissages Scolaires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(JJ Salone),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dont l’objectif vise à « conduire des recherches collaboratives et à revaloriser les pratiques éducatives qui tiennent compte des contextes locaux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sur l’ensemble des territoires où le français est une langue de scolarisation. </a:t>
            </a:r>
          </a:p>
          <a:p>
            <a:pPr marL="0" lvl="0" indent="0" algn="just">
              <a:lnSpc>
                <a:spcPct val="115000"/>
              </a:lnSpc>
              <a:spcAft>
                <a:spcPts val="1000"/>
              </a:spcAft>
              <a:buFont typeface="Symbol" panose="05050102010706020507" pitchFamily="18" charset="2"/>
              <a:buNone/>
            </a:pPr>
            <a:endParaRPr lang="fr-F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15000"/>
              </a:lnSpc>
              <a:spcAft>
                <a:spcPts val="1000"/>
              </a:spcAft>
              <a:buFont typeface="Symbol" panose="05050102010706020507" pitchFamily="18" charset="2"/>
              <a:buNone/>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 juin 2022, le prolongement d’une réflexion liée à la thématique du multilinguisme autour de la numération (Les Mathématiques sont aussi des faits de langue(s). Comment compte-t-on dans nos langues (Ana Lobo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34</a:t>
            </a:fld>
            <a:endParaRPr lang="fr-FR"/>
          </a:p>
        </p:txBody>
      </p:sp>
    </p:spTree>
    <p:extLst>
      <p:ext uri="{BB962C8B-B14F-4D97-AF65-F5344CB8AC3E}">
        <p14:creationId xmlns:p14="http://schemas.microsoft.com/office/powerpoint/2010/main" val="37186955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pPr marL="457200">
              <a:lnSpc>
                <a:spcPct val="115000"/>
              </a:lnSpc>
              <a:spcAft>
                <a:spcPts val="1000"/>
              </a:spcAft>
            </a:pPr>
            <a:r>
              <a:rPr lang="fr-FR" sz="1800" b="1" dirty="0">
                <a:effectLst/>
                <a:latin typeface="Times New Roman" panose="02020603050405020304" pitchFamily="18" charset="0"/>
                <a:ea typeface="Calibri" panose="020F0502020204030204" pitchFamily="34" charset="0"/>
                <a:cs typeface="Times New Roman" panose="02020603050405020304" pitchFamily="18" charset="0"/>
              </a:rPr>
              <a:t>L’APPROCHE PAR COMPETENCES : points de vue croisés</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 Année 2022- 2023</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15000"/>
              </a:lnSpc>
              <a:spcAft>
                <a:spcPts val="1000"/>
              </a:spcAft>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 octobre 2022, Antoine Bodin nous a présenté </a:t>
            </a:r>
            <a:r>
              <a:rPr lang="fr-FR" sz="1800" kern="150" dirty="0">
                <a:solidFill>
                  <a:srgbClr val="000000"/>
                </a:solidFill>
                <a:effectLst/>
                <a:latin typeface="Times New Roman" panose="02020603050405020304" pitchFamily="18" charset="0"/>
                <a:ea typeface="Arial Unicode MS"/>
                <a:cs typeface="Times New Roman" panose="02020603050405020304" pitchFamily="18" charset="0"/>
              </a:rPr>
              <a:t>« La problématique des compétences entre curriculums et pratiques en France et ailleurs » puis nous avons eu une « Proposition d'itinéraires de formation interdisciplinaires en fonction des compétences indiquées dans les documents officiels au Brésil » (Marlene Alves Dias) et le « Développement des compétences mathématiques des élèves au Mali : quelle approche ? » (Salimata </a:t>
            </a:r>
            <a:r>
              <a:rPr lang="fr-FR" sz="1800" kern="150" dirty="0" err="1">
                <a:solidFill>
                  <a:srgbClr val="000000"/>
                </a:solidFill>
                <a:effectLst/>
                <a:latin typeface="Times New Roman" panose="02020603050405020304" pitchFamily="18" charset="0"/>
                <a:ea typeface="Arial Unicode MS"/>
                <a:cs typeface="Times New Roman" panose="02020603050405020304" pitchFamily="18" charset="0"/>
              </a:rPr>
              <a:t>Soumba</a:t>
            </a:r>
            <a:r>
              <a:rPr lang="fr-FR" sz="1800" kern="150" dirty="0">
                <a:solidFill>
                  <a:srgbClr val="000000"/>
                </a:solidFill>
                <a:effectLst/>
                <a:latin typeface="Times New Roman" panose="02020603050405020304" pitchFamily="18" charset="0"/>
                <a:ea typeface="Arial Unicode MS"/>
                <a:cs typeface="Times New Roman" panose="02020603050405020304" pitchFamily="18" charset="0"/>
              </a:rPr>
              <a:t> Diarra).</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kern="150" dirty="0">
                <a:solidFill>
                  <a:srgbClr val="000000"/>
                </a:solidFill>
                <a:effectLst/>
                <a:latin typeface="Times New Roman" panose="02020603050405020304" pitchFamily="18" charset="0"/>
                <a:ea typeface="Arial Unicode MS"/>
                <a:cs typeface="Times New Roman" panose="02020603050405020304" pitchFamily="18" charset="0"/>
              </a:rPr>
              <a:t>Pour la suite de notre réflexion sur l’APC, en mars 2023, nous avons vu un point de vue critique en Belgique et une exploration à partir des pratiques d’évaluation au Cameroun.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a:lnSpc>
                <a:spcPct val="115000"/>
              </a:lnSpc>
              <a:spcAft>
                <a:spcPts val="1000"/>
              </a:spcAft>
            </a:pPr>
            <a:r>
              <a:rPr lang="fr-FR" sz="1800" kern="150" dirty="0">
                <a:solidFill>
                  <a:srgbClr val="000000"/>
                </a:solidFill>
                <a:effectLst/>
                <a:latin typeface="Times New Roman" panose="02020603050405020304" pitchFamily="18" charset="0"/>
                <a:ea typeface="Arial Unicode MS"/>
                <a:cs typeface="Times New Roman" panose="02020603050405020304" pitchFamily="18" charset="0"/>
              </a:rPr>
              <a:t>Enfin, en juin 2023, nous avons regardé « l’approche par compétences dans les lycées professionnels.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kern="150" dirty="0">
                <a:solidFill>
                  <a:srgbClr val="000000"/>
                </a:solidFill>
                <a:effectLst/>
                <a:latin typeface="Times New Roman" panose="02020603050405020304" pitchFamily="18" charset="0"/>
                <a:ea typeface="Arial Unicode MS"/>
              </a:rPr>
              <a:t>Nous finalisons une</a:t>
            </a:r>
            <a:r>
              <a:rPr lang="fr-FR" sz="1800" dirty="0">
                <a:effectLst/>
                <a:latin typeface="Times New Roman" panose="02020603050405020304" pitchFamily="18" charset="0"/>
                <a:ea typeface="Times New Roman" panose="02020603050405020304" pitchFamily="18" charset="0"/>
              </a:rPr>
              <a:t> Publication sur quelques points de vue sur l’Approche par Compétences.</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35</a:t>
            </a:fld>
            <a:endParaRPr lang="fr-FR"/>
          </a:p>
        </p:txBody>
      </p:sp>
    </p:spTree>
    <p:extLst>
      <p:ext uri="{BB962C8B-B14F-4D97-AF65-F5344CB8AC3E}">
        <p14:creationId xmlns:p14="http://schemas.microsoft.com/office/powerpoint/2010/main" val="160996697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r>
              <a:rPr lang="fr-FR" sz="1800" b="1" dirty="0">
                <a:effectLst/>
                <a:latin typeface="Times New Roman" panose="02020603050405020304" pitchFamily="18" charset="0"/>
                <a:ea typeface="Times New Roman" panose="02020603050405020304" pitchFamily="18" charset="0"/>
              </a:rPr>
              <a:t>LES ACTIONS DE DIFFUSION DE LA « CULTURE SCIENTIFIQUE » </a:t>
            </a:r>
            <a:r>
              <a:rPr lang="fr-FR" sz="1800" b="1" u="sng" dirty="0">
                <a:solidFill>
                  <a:srgbClr val="0000FF"/>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Différentes réunions</a:t>
            </a:r>
          </a:p>
          <a:p>
            <a:pPr marL="342900" lvl="0" indent="-342900" algn="just">
              <a:lnSpc>
                <a:spcPct val="115000"/>
              </a:lnSpc>
              <a:spcAft>
                <a:spcPts val="1000"/>
              </a:spcAft>
              <a:buFont typeface="Symbol" panose="05050102010706020507" pitchFamily="18" charset="2"/>
              <a:buChar char=""/>
            </a:pPr>
            <a:r>
              <a:rPr lang="fr-FR" sz="1800" dirty="0">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Des projets collaboratifs aboutis ou non</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Septembre 2019, Octobre 2020 et Octobre 2021 : Présentation et suite de dispositifs tels </a:t>
            </a:r>
            <a:r>
              <a:rPr lang="fr-FR" sz="1800" dirty="0" err="1">
                <a:effectLst/>
                <a:latin typeface="Times New Roman" panose="02020603050405020304" pitchFamily="18" charset="0"/>
                <a:ea typeface="Times New Roman" panose="02020603050405020304" pitchFamily="18" charset="0"/>
              </a:rPr>
              <a:t>ResCo</a:t>
            </a:r>
            <a:r>
              <a:rPr lang="fr-FR" sz="1800" dirty="0">
                <a:effectLst/>
                <a:latin typeface="Times New Roman" panose="02020603050405020304" pitchFamily="18" charset="0"/>
                <a:ea typeface="Times New Roman" panose="02020603050405020304" pitchFamily="18" charset="0"/>
              </a:rPr>
              <a:t> à l’international. Le Projet </a:t>
            </a:r>
            <a:r>
              <a:rPr lang="fr-FR" sz="1800" dirty="0" err="1">
                <a:effectLst/>
                <a:latin typeface="Times New Roman" panose="02020603050405020304" pitchFamily="18" charset="0"/>
                <a:ea typeface="Times New Roman" panose="02020603050405020304" pitchFamily="18" charset="0"/>
              </a:rPr>
              <a:t>ResCo</a:t>
            </a:r>
            <a:r>
              <a:rPr lang="fr-FR" sz="1800" dirty="0">
                <a:effectLst/>
                <a:latin typeface="Times New Roman" panose="02020603050405020304" pitchFamily="18" charset="0"/>
                <a:ea typeface="Times New Roman" panose="02020603050405020304" pitchFamily="18" charset="0"/>
              </a:rPr>
              <a:t> (projet de résolution collaborative de problèmes qui engage compétence langagière et recours à une modélisation mathématique) (Julien </a:t>
            </a:r>
            <a:r>
              <a:rPr lang="fr-FR" sz="1800" dirty="0" err="1">
                <a:effectLst/>
                <a:latin typeface="Times New Roman" panose="02020603050405020304" pitchFamily="18" charset="0"/>
                <a:ea typeface="Times New Roman" panose="02020603050405020304" pitchFamily="18" charset="0"/>
              </a:rPr>
              <a:t>Lavolé</a:t>
            </a:r>
            <a:r>
              <a:rPr lang="fr-FR" sz="1800" dirty="0">
                <a:effectLst/>
                <a:latin typeface="Times New Roman" panose="02020603050405020304" pitchFamily="18" charset="0"/>
                <a:ea typeface="Times New Roman" panose="02020603050405020304" pitchFamily="18" charset="0"/>
              </a:rPr>
              <a:t>)</a:t>
            </a:r>
          </a:p>
          <a:p>
            <a:pPr algn="just">
              <a:spcAft>
                <a:spcPts val="600"/>
              </a:spcAft>
            </a:pPr>
            <a:r>
              <a:rPr lang="fr-FR" sz="1800" kern="150" dirty="0">
                <a:effectLst/>
                <a:latin typeface="Times New Roman" panose="02020603050405020304" pitchFamily="18" charset="0"/>
                <a:ea typeface="Arial Unicode MS"/>
                <a:cs typeface="Times New Roman" panose="02020603050405020304" pitchFamily="18" charset="0"/>
              </a:rPr>
              <a:t>La question des projets AUF. Par exemple, présentation du 4ème appel par Christian </a:t>
            </a:r>
            <a:r>
              <a:rPr lang="fr-FR" sz="1800" kern="150" dirty="0" err="1">
                <a:effectLst/>
                <a:latin typeface="Times New Roman" panose="02020603050405020304" pitchFamily="18" charset="0"/>
                <a:ea typeface="Arial Unicode MS"/>
                <a:cs typeface="Times New Roman" panose="02020603050405020304" pitchFamily="18" charset="0"/>
              </a:rPr>
              <a:t>Mercat</a:t>
            </a:r>
            <a:r>
              <a:rPr lang="fr-FR" sz="1800" kern="150" dirty="0">
                <a:effectLst/>
                <a:latin typeface="Times New Roman" panose="02020603050405020304" pitchFamily="18" charset="0"/>
                <a:ea typeface="Arial Unicode MS"/>
                <a:cs typeface="Times New Roman" panose="02020603050405020304" pitchFamily="18" charset="0"/>
              </a:rPr>
              <a:t> – Quel soutien apporter, sous quelles formes et en lien avec d'autres associations (APMEP, pour exemple) à des projets tels que ce dernier :</a:t>
            </a:r>
            <a:endParaRPr lang="fr-FR" sz="1800" kern="150" dirty="0">
              <a:effectLst/>
              <a:latin typeface="Times New Roman" panose="02020603050405020304" pitchFamily="18" charset="0"/>
              <a:ea typeface="Arial Unicode MS"/>
              <a:cs typeface="Arial Unicode MS"/>
            </a:endParaRPr>
          </a:p>
          <a:p>
            <a:pPr algn="just">
              <a:spcAft>
                <a:spcPts val="600"/>
              </a:spcAft>
            </a:pPr>
            <a:r>
              <a:rPr lang="fr-FR" sz="1800" b="1" kern="150" dirty="0">
                <a:effectLst/>
                <a:latin typeface="Times New Roman" panose="02020603050405020304" pitchFamily="18" charset="0"/>
                <a:ea typeface="Arial Unicode MS"/>
                <a:cs typeface="Times New Roman" panose="02020603050405020304" pitchFamily="18" charset="0"/>
              </a:rPr>
              <a:t>APPRENDRE </a:t>
            </a:r>
            <a:r>
              <a:rPr lang="fr-FR" sz="1800" kern="150" dirty="0">
                <a:effectLst/>
                <a:latin typeface="Times New Roman" panose="02020603050405020304" pitchFamily="18" charset="0"/>
                <a:ea typeface="Arial Unicode MS"/>
                <a:cs typeface="Times New Roman" panose="02020603050405020304" pitchFamily="18" charset="0"/>
              </a:rPr>
              <a:t>lance son 4ème appel à projets de recherches contextualisées en éducation sur le thème « Entrée et maintien dans le métier des enseignantes et enseignants »</a:t>
            </a:r>
            <a:endParaRPr lang="fr-FR" sz="1800" kern="150" dirty="0">
              <a:effectLst/>
              <a:latin typeface="Times New Roman" panose="02020603050405020304" pitchFamily="18" charset="0"/>
              <a:ea typeface="Arial Unicode MS"/>
              <a:cs typeface="Arial Unicode MS"/>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La proposition d'un groupe de travail autour d'EMF 2022 à Cotonou pour proposer en amont ou en aval, un temps dédié à des activités relevant tout à la fois d'un domaine plus théorique (mathématiques et informatique) et d'un domaine de diffusion plus général (ateliers pouvant impliquer </a:t>
            </a:r>
            <a:r>
              <a:rPr lang="fr-FR" sz="1800" dirty="0" err="1">
                <a:effectLst/>
                <a:latin typeface="Times New Roman" panose="02020603050405020304" pitchFamily="18" charset="0"/>
                <a:ea typeface="Times New Roman" panose="02020603050405020304" pitchFamily="18" charset="0"/>
              </a:rPr>
              <a:t>Animath</a:t>
            </a:r>
            <a:r>
              <a:rPr lang="fr-FR" sz="1800" dirty="0">
                <a:effectLst/>
                <a:latin typeface="Times New Roman" panose="02020603050405020304" pitchFamily="18" charset="0"/>
                <a:ea typeface="Times New Roman" panose="02020603050405020304" pitchFamily="18" charset="0"/>
              </a:rPr>
              <a:t>) (Pierre Arnoux, Christian </a:t>
            </a:r>
            <a:r>
              <a:rPr lang="fr-FR" sz="1800" dirty="0" err="1">
                <a:effectLst/>
                <a:latin typeface="Times New Roman" panose="02020603050405020304" pitchFamily="18" charset="0"/>
                <a:ea typeface="Times New Roman" panose="02020603050405020304" pitchFamily="18" charset="0"/>
              </a:rPr>
              <a:t>Mercat</a:t>
            </a:r>
            <a:r>
              <a:rPr lang="fr-FR" sz="1800" dirty="0">
                <a:effectLst/>
                <a:latin typeface="Times New Roman" panose="02020603050405020304" pitchFamily="18" charset="0"/>
                <a:ea typeface="Times New Roman" panose="02020603050405020304" pitchFamily="18" charset="0"/>
              </a:rPr>
              <a:t>, Jean-Jacques Salone). Malheureusement ce groupe de travail n’a pu se réunir pour mettre en place ces activités.</a:t>
            </a:r>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36</a:t>
            </a:fld>
            <a:endParaRPr lang="fr-FR"/>
          </a:p>
        </p:txBody>
      </p:sp>
    </p:spTree>
    <p:extLst>
      <p:ext uri="{BB962C8B-B14F-4D97-AF65-F5344CB8AC3E}">
        <p14:creationId xmlns:p14="http://schemas.microsoft.com/office/powerpoint/2010/main" val="31222087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r>
              <a:rPr lang="fr-FR" sz="1800" b="1" dirty="0">
                <a:effectLst/>
                <a:latin typeface="Times New Roman" panose="02020603050405020304" pitchFamily="18" charset="0"/>
                <a:ea typeface="Times New Roman" panose="02020603050405020304" pitchFamily="18" charset="0"/>
              </a:rPr>
              <a:t>LES ACTIONS DE DIFFUSION DE LA « CULTURE SCIENTIFIQUE » </a:t>
            </a:r>
            <a:r>
              <a:rPr lang="fr-FR" sz="1800" b="1" u="sng" dirty="0">
                <a:solidFill>
                  <a:srgbClr val="0000FF"/>
                </a:solidFill>
                <a:effectLst/>
                <a:latin typeface="Times New Roman" panose="02020603050405020304" pitchFamily="18" charset="0"/>
                <a:ea typeface="Times New Roman" panose="02020603050405020304" pitchFamily="18" charset="0"/>
              </a:rPr>
              <a:t>– </a:t>
            </a:r>
            <a:r>
              <a:rPr lang="fr-FR" sz="1800" dirty="0">
                <a:effectLst/>
                <a:latin typeface="Times New Roman" panose="02020603050405020304" pitchFamily="18" charset="0"/>
                <a:ea typeface="Times New Roman" panose="02020603050405020304" pitchFamily="18" charset="0"/>
              </a:rPr>
              <a:t>Différentes réunions</a:t>
            </a:r>
          </a:p>
          <a:p>
            <a:pPr marL="342900" lvl="0" indent="-342900" algn="just">
              <a:lnSpc>
                <a:spcPct val="115000"/>
              </a:lnSpc>
              <a:spcAft>
                <a:spcPts val="1000"/>
              </a:spcAft>
              <a:buFont typeface="Symbol" panose="05050102010706020507" pitchFamily="18" charset="2"/>
              <a:buChar char=""/>
            </a:pPr>
            <a:r>
              <a:rPr lang="fr-FR" sz="1800" dirty="0">
                <a:solidFill>
                  <a:srgbClr val="2E74B5"/>
                </a:solidFill>
                <a:effectLst/>
                <a:latin typeface="Times New Roman" panose="02020603050405020304" pitchFamily="18" charset="0"/>
                <a:ea typeface="Calibri" panose="020F0502020204030204" pitchFamily="34" charset="0"/>
                <a:cs typeface="Times New Roman" panose="02020603050405020304" pitchFamily="18" charset="0"/>
              </a:rPr>
              <a:t>Labo de Maths (Villani-Torossian) : perspectives - rôle des IREM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Décembre 2019, Octobre 2020 et Mars 2020 : les Labos en LP (Carole Baheux), le laboratoire Maurice </a:t>
            </a:r>
            <a:r>
              <a:rPr lang="fr-FR" sz="1800" dirty="0" err="1">
                <a:effectLst/>
                <a:latin typeface="Times New Roman" panose="02020603050405020304" pitchFamily="18" charset="0"/>
                <a:ea typeface="Times New Roman" panose="02020603050405020304" pitchFamily="18" charset="0"/>
              </a:rPr>
              <a:t>Audin</a:t>
            </a:r>
            <a:r>
              <a:rPr lang="fr-FR" sz="1800" dirty="0">
                <a:effectLst/>
                <a:latin typeface="Times New Roman" panose="02020603050405020304" pitchFamily="18" charset="0"/>
                <a:ea typeface="Times New Roman" panose="02020603050405020304" pitchFamily="18" charset="0"/>
              </a:rPr>
              <a:t> au lycée français à Alger, Mayotte. Ressenti des collègues impliqués dans ces projets.</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Mars 2021 : Les labos de Maths à l'étranger et dans les DOM-TOM Petit panorama de l'action des IPR - diffusion d'une culture mathématique et pratiques scolaires : en particulier les labos Villani-Torossian</a:t>
            </a: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37</a:t>
            </a:fld>
            <a:endParaRPr lang="fr-FR"/>
          </a:p>
        </p:txBody>
      </p:sp>
    </p:spTree>
    <p:extLst>
      <p:ext uri="{BB962C8B-B14F-4D97-AF65-F5344CB8AC3E}">
        <p14:creationId xmlns:p14="http://schemas.microsoft.com/office/powerpoint/2010/main" val="22883725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r>
              <a:rPr lang="fr-FR" sz="1800" b="1" dirty="0">
                <a:effectLst/>
                <a:latin typeface="Times New Roman" panose="02020603050405020304" pitchFamily="18" charset="0"/>
                <a:ea typeface="Times New Roman" panose="02020603050405020304" pitchFamily="18" charset="0"/>
              </a:rPr>
              <a:t>REFORMES CURRICULAIRES ET FORMATION – </a:t>
            </a:r>
            <a:r>
              <a:rPr lang="fr-FR" sz="1800" dirty="0">
                <a:effectLst/>
                <a:latin typeface="Times New Roman" panose="02020603050405020304" pitchFamily="18" charset="0"/>
                <a:ea typeface="Times New Roman" panose="02020603050405020304" pitchFamily="18" charset="0"/>
              </a:rPr>
              <a:t>Différentes réunions</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Décembre 2019 : Situation des réformes curriculaires, rôle des IREM, au Brésil – Marlene Alves Dias </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Mars 2020 : La question générale de la Formation Continue en RDC (Alexandre </a:t>
            </a:r>
            <a:r>
              <a:rPr lang="fr-FR" sz="1800" dirty="0" err="1">
                <a:effectLst/>
                <a:latin typeface="Times New Roman" panose="02020603050405020304" pitchFamily="18" charset="0"/>
                <a:ea typeface="Times New Roman" panose="02020603050405020304" pitchFamily="18" charset="0"/>
              </a:rPr>
              <a:t>Bendeko</a:t>
            </a:r>
            <a:r>
              <a:rPr lang="fr-FR" sz="1800" dirty="0">
                <a:effectLst/>
                <a:latin typeface="Times New Roman" panose="02020603050405020304" pitchFamily="18" charset="0"/>
                <a:ea typeface="Times New Roman" panose="02020603050405020304" pitchFamily="18" charset="0"/>
              </a:rPr>
              <a:t> </a:t>
            </a:r>
            <a:r>
              <a:rPr lang="fr-FR" sz="1800" dirty="0" err="1">
                <a:effectLst/>
                <a:latin typeface="Times New Roman" panose="02020603050405020304" pitchFamily="18" charset="0"/>
                <a:ea typeface="Times New Roman" panose="02020603050405020304" pitchFamily="18" charset="0"/>
              </a:rPr>
              <a:t>Mopondi</a:t>
            </a:r>
            <a:r>
              <a:rPr lang="fr-FR" sz="1800" dirty="0">
                <a:effectLst/>
                <a:latin typeface="Times New Roman" panose="02020603050405020304" pitchFamily="18" charset="0"/>
                <a:ea typeface="Times New Roman" panose="02020603050405020304" pitchFamily="18" charset="0"/>
              </a:rPr>
              <a:t>)</a:t>
            </a:r>
          </a:p>
          <a:p>
            <a:pPr algn="just">
              <a:lnSpc>
                <a:spcPct val="115000"/>
              </a:lnSpc>
              <a:spcAft>
                <a:spcPts val="1000"/>
              </a:spcAft>
            </a:pPr>
            <a:r>
              <a:rPr lang="fr-FR" sz="1800" dirty="0">
                <a:effectLst/>
                <a:latin typeface="Times New Roman" panose="02020603050405020304" pitchFamily="18" charset="0"/>
                <a:ea typeface="Times New Roman" panose="02020603050405020304" pitchFamily="18" charset="0"/>
              </a:rPr>
              <a:t>Juin 2020 : La formation, l’enseignement dans un contexte de formation à distance :</a:t>
            </a:r>
          </a:p>
          <a:p>
            <a:pPr marL="342900" lvl="0" indent="-342900" algn="just">
              <a:lnSpc>
                <a:spcPct val="107000"/>
              </a:lnSpc>
              <a:buFont typeface="Symbol" panose="05050102010706020507" pitchFamily="18" charset="2"/>
              <a:buChar char=""/>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Les questions concernant WIMS, l’utilisation au niveau du Collège, du Lycée, la formation des maîtres à Brazzaville. (Fernand </a:t>
            </a:r>
            <a:r>
              <a:rPr lang="fr-FR" sz="18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Malonga</a:t>
            </a: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fr-FR" sz="1800" dirty="0">
                <a:effectLst/>
                <a:latin typeface="Times New Roman" panose="02020603050405020304" pitchFamily="18" charset="0"/>
                <a:ea typeface="Times New Roman" panose="02020603050405020304" pitchFamily="18" charset="0"/>
                <a:cs typeface="Times New Roman" panose="02020603050405020304" pitchFamily="18" charset="0"/>
              </a:rPr>
              <a:t>Enseignement à distance, modèles d'épidémie et évaluation. (Pierre Arnoux)</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fr-F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Interventions courtes des différents participants sur leur expérience de l’enseignement à distance et de l’évaluation en ces moments de crise sanitaire.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38</a:t>
            </a:fld>
            <a:endParaRPr lang="fr-FR"/>
          </a:p>
        </p:txBody>
      </p:sp>
    </p:spTree>
    <p:extLst>
      <p:ext uri="{BB962C8B-B14F-4D97-AF65-F5344CB8AC3E}">
        <p14:creationId xmlns:p14="http://schemas.microsoft.com/office/powerpoint/2010/main" val="12058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endParaRPr lang="fr-FR" sz="1800" b="1" dirty="0">
              <a:effectLst/>
              <a:latin typeface="Times New Roman" panose="02020603050405020304" pitchFamily="18" charset="0"/>
              <a:ea typeface="Times New Roman" panose="02020603050405020304" pitchFamily="18" charset="0"/>
            </a:endParaRPr>
          </a:p>
          <a:p>
            <a:r>
              <a:rPr lang="fr-FR" sz="1800" b="1" dirty="0">
                <a:effectLst/>
                <a:latin typeface="Times New Roman" panose="02020603050405020304" pitchFamily="18" charset="0"/>
                <a:ea typeface="Times New Roman" panose="02020603050405020304" pitchFamily="18" charset="0"/>
              </a:rPr>
              <a:t>Nous nous occupons également du  TÉLÉSÉMINAIRE INTERNATIONAL DES IREM en lien avec GREMA</a:t>
            </a:r>
          </a:p>
          <a:p>
            <a:pPr algn="just">
              <a:lnSpc>
                <a:spcPct val="115000"/>
              </a:lnSpc>
              <a:spcAft>
                <a:spcPts val="1000"/>
              </a:spcAft>
            </a:pPr>
            <a:r>
              <a:rPr lang="fr-FR" sz="1800" dirty="0">
                <a:solidFill>
                  <a:srgbClr val="201511"/>
                </a:solidFill>
                <a:effectLst/>
                <a:latin typeface="Times New Roman" panose="02020603050405020304" pitchFamily="18" charset="0"/>
                <a:ea typeface="Times New Roman" panose="02020603050405020304" pitchFamily="18" charset="0"/>
              </a:rPr>
              <a:t>Le </a:t>
            </a:r>
            <a:r>
              <a:rPr lang="fr-FR" sz="1800" dirty="0" err="1">
                <a:solidFill>
                  <a:srgbClr val="201511"/>
                </a:solidFill>
                <a:effectLst/>
                <a:latin typeface="Times New Roman" panose="02020603050405020304" pitchFamily="18" charset="0"/>
                <a:ea typeface="Times New Roman" panose="02020603050405020304" pitchFamily="18" charset="0"/>
              </a:rPr>
              <a:t>téléséminaire</a:t>
            </a:r>
            <a:r>
              <a:rPr lang="fr-FR" sz="1800" dirty="0">
                <a:solidFill>
                  <a:srgbClr val="201511"/>
                </a:solidFill>
                <a:effectLst/>
                <a:latin typeface="Times New Roman" panose="02020603050405020304" pitchFamily="18" charset="0"/>
                <a:ea typeface="Times New Roman" panose="02020603050405020304" pitchFamily="18" charset="0"/>
              </a:rPr>
              <a:t> international des IREM est une télé-conférence tournante, préférentiellement les premiers vendredis du mois à 17h. </a:t>
            </a:r>
          </a:p>
          <a:p>
            <a:pPr algn="just">
              <a:lnSpc>
                <a:spcPct val="115000"/>
              </a:lnSpc>
              <a:spcAft>
                <a:spcPts val="1000"/>
              </a:spcAft>
            </a:pPr>
            <a:r>
              <a:rPr lang="fr-FR" sz="1800" dirty="0">
                <a:solidFill>
                  <a:srgbClr val="201511"/>
                </a:solidFill>
                <a:effectLst/>
                <a:latin typeface="Times New Roman" panose="02020603050405020304" pitchFamily="18" charset="0"/>
                <a:ea typeface="Times New Roman" panose="02020603050405020304" pitchFamily="18" charset="0"/>
              </a:rPr>
              <a:t>Une priorité est donnée aux enseignants et enseignants-chercheurs hors métropole.</a:t>
            </a:r>
            <a:endParaRPr lang="fr-FR" sz="1800" dirty="0">
              <a:effectLst/>
              <a:latin typeface="Times New Roman" panose="02020603050405020304" pitchFamily="18"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39</a:t>
            </a:fld>
            <a:endParaRPr lang="fr-FR"/>
          </a:p>
        </p:txBody>
      </p:sp>
    </p:spTree>
    <p:extLst>
      <p:ext uri="{BB962C8B-B14F-4D97-AF65-F5344CB8AC3E}">
        <p14:creationId xmlns:p14="http://schemas.microsoft.com/office/powerpoint/2010/main" val="37059934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endParaRPr lang="fr-FR" sz="1800" b="1"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1800" dirty="0">
                <a:solidFill>
                  <a:srgbClr val="201511"/>
                </a:solidFill>
                <a:effectLst/>
                <a:latin typeface="Times New Roman" panose="02020603050405020304" pitchFamily="18" charset="0"/>
                <a:ea typeface="Times New Roman" panose="02020603050405020304" pitchFamily="18" charset="0"/>
              </a:rPr>
              <a:t>Depuis septembre 2020, nous avons pu écouter :</a:t>
            </a:r>
            <a:endParaRPr lang="fr-FR" sz="1800" dirty="0">
              <a:effectLst/>
              <a:latin typeface="Times New Roman" panose="02020603050405020304" pitchFamily="18" charset="0"/>
              <a:ea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Concevoir des tâches paramétrées dans un environnement d’évaluation en ligne, un défi instrumental, mathématique et didactique – Jorge GAONA (Chili)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Rôle du Serveur WIMS dans l’étude qualitative des fonctions numériques en classe de première scientifique au Congo-Brazzaville – Fernand MALONGA MOUNGABIO (Congo-Brazzaville)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Promenade mathématique autour de la COVID. Avec des mathématiques de base, enseignez à vos élèves à voir la pertinence des mathématiques pour modéliser des questions complexes – Pierre ARNOUX (IREM Aix-Marseille)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MathEnJelaba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Compétition de modélisation entre lycéens – Rachid BEBBOUCHI (Algérie)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Approche bilingue dans l’enseignement des mathématiques à Madagascar –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Fidy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Heritiana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ANDRIANARIVONY (Madagascar)</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Les effets d’une transition langagière sur l’activité de modélisation algébrique : l’exemple du système institutionnel tunisien – Sonia BEN NEJMA (Tunisie)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Nombre d’équilibre dans les triangles arithmétiques – Hacène BELBACHIR (Algérie)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Pratiques évaluatives des activités de perception et de structuration de l’espace en petite section – Kouadio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Yeboua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Germain ATTA (Côte d’Ivoire)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Aperçu sur l’enseignement des mathématiques en Côte d’Ivoire et dans les pays francophones d’Afrique – Saliou TOURE (Côte d’Ivoire)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C’est ainsi, ça se voit ! » – </a:t>
            </a:r>
            <a:r>
              <a:rPr lang="pt-BR" sz="1800" dirty="0">
                <a:effectLst/>
                <a:latin typeface="Times New Roman" panose="02020603050405020304" pitchFamily="18" charset="0"/>
                <a:ea typeface="Calibri" panose="020F0502020204030204" pitchFamily="34" charset="0"/>
                <a:cs typeface="Times New Roman" panose="02020603050405020304" pitchFamily="18" charset="0"/>
              </a:rPr>
              <a:t>Valerio VASSALLO (IREM de Lille)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Multilinguisme, Ethnoscience, Histoire des sciences : Quels impacts sur l’enseignement des mathématiques ? – Ahmed DJEBBAR (Algérie)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Des unités d’apprentissage conçues pour la professionnalisation d’enseignements de mathématiques dans la modalité online, possibilités et défis –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Avenilde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ROMO VAZQUEZ (Mexique)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Exploration des connaissances mathématiques de femmes migrantes journalières agricoles avec une scolarisation faible, voire nulle – Diana Violeta SOLARES PINEDA (Mexique)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 recherche &amp; les TICE : Un duo au service de l’appropriation des notions mathématiques au lycée – Sihem HAKEM KASDALI (Algérie)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Géométrie, programme d’Erlangen, groupes, transitivité et invariants : de la théorie à la pratique – Daniel PERRIN (Paris Sud Orsay)</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 contextualisation des enseignements mathématiques en Polynésie française et en Guyane française –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Éléda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ROBO (Antilles)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Les enjeux des enseignants du secondaire (étudiants de 15 à 17 ans) pour mettre en œuvre la nouvelle organisation curriculaire et pédagogique – Marlene ALVES DIAS (Brésil)</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After ICME2021 and ICDME2022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Dr. Ui Hock CHEAH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Japon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APROMARS Association des Professeurs de Mathématiques de la Région de Sikasso – Salimata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Soumba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DIARRA (Mali)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L’utilisation des ordinateurs par les élèves dans certaines épreuves de mathématiques au Baccalauréat général et au Baccalauréat professionnel – Mohamed ABDO (République de Djibouti)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Une approche entre modélisation mathématique et travail interdisciplinaire : éclipse solaire et éclipse lunaire – Elizabeth MONTOYA DELGADILLO (Chili)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Les activités de l’Association Tunisienne des Sciences Mathématiques (ATSM) – Taoufik CHARRADA (Tunisie)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Hommage à MAMADOU SOULEYMANE SANGARE – Sidi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Békaye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SOKONA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ENSup</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de Bamako), Denise GRENIER (Institut Fourier, Université Grenoble Alpes), Moustapha SOKHNA (Université Cheikh Anta Diop de Dakar),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Saddo</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AG ALMOULOUD (Université Fédérale de Bahia), Michèle ARTIGUE (Laboratoire de Didactique André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Revuz</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Jean-Luc DORIER (Université de Genève).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Espace Mathématique Francophone EMF 2022. Enjeux, défis et opportunités – Viviane DURAND-GUERRIER (Professeur Emérite, Université de Montpellier. Présidente de la Commission Française pour l’Enseignement de Mathématiques CFEM)</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Plurilinguisme et enseignement des mathématiques – Michel CANDELIER, Pierre ESCUDÉ, Christophe HACHE (Université Paris Cité), Emmanuelle LE PICHON-VORSTMAN, Catherine MENDOCA DIAS (Université Sorbonne nouvelle), Ismail MILI, Karine MILLON FAURÉ, Caroline POISARD, Jean-Jacques SALONE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Témoignages de participants au projet « jeunes enseignants » à EMF2022 – Pierre DOSSOU DOSSA (Inspecteur de Mathématiques au Bénin),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Nataly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ESSONIER (Université de Grenoble), Stéphane FAVIER (Université de Genève), Nadine GRAPIN (Université Paris-Est-Créteil), Doris JEANNOTE (Université du Québec à Montréal) (les responsables du projet)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Thiendou</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DIACK (Sénégal), Sami DRAI (Maroc), Donatien EZIN (Bénin), Audrey FANGNON (Bénin), Marianne HOMIER (Canada) (les jeunes enseignants)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Des situations-problèmes sur la notion de limite pour déstabiliser des conceptions erronées de futurs professeurs de mathématiques en lycée – Cheick Oumar DOUMBIA (Mali)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 géométrie dans l’enseignement au Brésil : Quelques réflexions historiques et épistémologiques –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Saddo</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AG ALMOULOUD (Brésil)</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Changement des programmes de mathématiques en République du Congo : De la pédagogie par objectifs (PPO) à l’Approche par des situations (APS) – Fernand MALONGA (Brazzaville, République du Congo)</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Pratiques enseignantes en première année d’université : quel impact sur les apprentissages des étudiants – Stéphanie BRIDOUX (Belgique)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Enseignement bilingue : projet ÉLAN –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KA (Sénégal)</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40</a:t>
            </a:fld>
            <a:endParaRPr lang="fr-FR"/>
          </a:p>
        </p:txBody>
      </p:sp>
    </p:spTree>
    <p:extLst>
      <p:ext uri="{BB962C8B-B14F-4D97-AF65-F5344CB8AC3E}">
        <p14:creationId xmlns:p14="http://schemas.microsoft.com/office/powerpoint/2010/main" val="24491327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479425" y="1279525"/>
            <a:ext cx="6140450" cy="3454400"/>
          </a:xfrm>
        </p:spPr>
      </p:sp>
      <p:sp>
        <p:nvSpPr>
          <p:cNvPr id="3" name="Espace réservé des commentaires 2"/>
          <p:cNvSpPr>
            <a:spLocks noGrp="1"/>
          </p:cNvSpPr>
          <p:nvPr>
            <p:ph type="body" idx="1"/>
          </p:nvPr>
        </p:nvSpPr>
        <p:spPr/>
        <p:txBody>
          <a:bodyPr/>
          <a:lstStyle/>
          <a:p>
            <a:endParaRPr lang="fr-FR" sz="1800" b="1" dirty="0">
              <a:effectLst/>
              <a:latin typeface="Times New Roman" panose="02020603050405020304" pitchFamily="18" charset="0"/>
              <a:ea typeface="Times New Roman" panose="02020603050405020304" pitchFamily="18" charset="0"/>
            </a:endParaRPr>
          </a:p>
          <a:p>
            <a:pPr algn="just">
              <a:lnSpc>
                <a:spcPct val="115000"/>
              </a:lnSpc>
              <a:spcAft>
                <a:spcPts val="1000"/>
              </a:spcAft>
            </a:pPr>
            <a:r>
              <a:rPr lang="fr-FR" sz="1800" dirty="0">
                <a:solidFill>
                  <a:srgbClr val="201511"/>
                </a:solidFill>
                <a:effectLst/>
                <a:latin typeface="Times New Roman" panose="02020603050405020304" pitchFamily="18" charset="0"/>
                <a:ea typeface="Times New Roman" panose="02020603050405020304" pitchFamily="18" charset="0"/>
              </a:rPr>
              <a:t>Depuis septembre 2020, nous avons pu écouter :</a:t>
            </a:r>
            <a:endParaRPr lang="fr-FR" sz="1800" dirty="0">
              <a:effectLst/>
              <a:latin typeface="Times New Roman" panose="02020603050405020304" pitchFamily="18" charset="0"/>
              <a:ea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Concevoir des tâches paramétrées dans un environnement d’évaluation en ligne, un défi instrumental, mathématique et didactique – Jorge GAONA (Chili)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Rôle du Serveur WIMS dans l’étude qualitative des fonctions numériques en classe de première scientifique au Congo-Brazzaville – Fernand MALONGA MOUNGABIO (Congo-Brazzaville)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Promenade mathématique autour de la COVID. Avec des mathématiques de base, enseignez à vos élèves à voir la pertinence des mathématiques pour modéliser des questions complexes – Pierre ARNOUX (IREM Aix-Marseille)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MathEnJelaba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Compétition de modélisation entre lycéens – Rachid BEBBOUCHI (Algérie)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Approche bilingue dans l’enseignement des mathématiques à Madagascar –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Fidy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Heritiana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ANDRIANARIVONY (Madagascar)</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Les effets d’une transition langagière sur l’activité de modélisation algébrique : l’exemple du système institutionnel tunisien – Sonia BEN NEJMA (Tunisie)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Nombre d’équilibre dans les triangles arithmétiques – Hacène BELBACHIR (Algérie)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Pratiques évaluatives des activités de perception et de structuration de l’espace en petite section – Kouadio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Yeboua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Germain ATTA (Côte d’Ivoire)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Aperçu sur l’enseignement des mathématiques en Côte d’Ivoire et dans les pays francophones d’Afrique – Saliou TOURE (Côte d’Ivoire)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C’est ainsi, ça se voit ! » – </a:t>
            </a:r>
            <a:r>
              <a:rPr lang="pt-BR" sz="1800" dirty="0">
                <a:effectLst/>
                <a:latin typeface="Times New Roman" panose="02020603050405020304" pitchFamily="18" charset="0"/>
                <a:ea typeface="Calibri" panose="020F0502020204030204" pitchFamily="34" charset="0"/>
                <a:cs typeface="Times New Roman" panose="02020603050405020304" pitchFamily="18" charset="0"/>
              </a:rPr>
              <a:t>Valerio VASSALLO (IREM de Lille)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Multilinguisme, Ethnoscience, Histoire des sciences : Quels impacts sur l’enseignement des mathématiques ? – Ahmed DJEBBAR (Algérie)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Des unités d’apprentissage conçues pour la professionnalisation d’enseignements de mathématiques dans la modalité online, possibilités et défis –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Avenilde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ROMO VAZQUEZ (Mexique)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Exploration des connaissances mathématiques de femmes migrantes journalières agricoles avec une scolarisation faible, voire nulle – Diana Violeta SOLARES PINEDA (Mexique)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 recherche &amp; les TICE : Un duo au service de l’appropriation des notions mathématiques au lycée – Sihem HAKEM KASDALI (Algérie)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Géométrie, programme d’Erlangen, groupes, transitivité et invariants : de la théorie à la pratique – Daniel PERRIN (Paris Sud Orsay)</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 contextualisation des enseignements mathématiques en Polynésie française et en Guyane française –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Éléda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ROBO (Antilles)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Les enjeux des enseignants du secondaire (étudiants de 15 à 17 ans) pour mettre en œuvre la nouvelle organisation curriculaire et pédagogique – Marlene ALVES DIAS (Brésil)</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After ICME2021 and ICDME2022 </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Dr. Ui Hock CHEAH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Japon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APROMARS Association des Professeurs de Mathématiques de la Région de Sikasso – Salimata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Soumba</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DIARRA (Mali)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L’utilisation des ordinateurs par les élèves dans certaines épreuves de mathématiques au Baccalauréat général et au Baccalauréat professionnel – Mohamed ABDO (République de Djibouti)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Une approche entre modélisation mathématique et travail interdisciplinaire : éclipse solaire et éclipse lunaire – Elizabeth MONTOYA DELGADILLO (Chili)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Les activités de l’Association Tunisienne des Sciences Mathématiques (ATSM) – Taoufik CHARRADA (Tunisie)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Hommage à MAMADOU SOULEYMANE SANGARE – Sidi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Békaye</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SOKONA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ENSup</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de Bamako), Denise GRENIER (Institut Fourier, Université Grenoble Alpes), Moustapha SOKHNA (Université Cheikh Anta Diop de Dakar),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Saddo</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AG ALMOULOUD (Université Fédérale de Bahia), Michèle ARTIGUE (Laboratoire de Didactique André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Revuz</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et Jean-Luc DORIER (Université de Genève).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Espace Mathématique Francophone EMF 2022. Enjeux, défis et opportunités – Viviane DURAND-GUERRIER (Professeur Emérite, Université de Montpellier. Présidente de la Commission Française pour l’Enseignement de Mathématiques CFEM)</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Plurilinguisme et enseignement des mathématiques – Michel CANDELIER, Pierre ESCUDÉ, Christophe HACHE (Université Paris Cité), Emmanuelle LE PICHON-VORSTMAN, Catherine MENDOCA DIAS (Université Sorbonne nouvelle), Ismail MILI, Karine MILLON FAURÉ, Caroline POISARD, Jean-Jacques SALONE</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Témoignages de participants au projet « jeunes enseignants » à EMF2022 – Pierre DOSSOU DOSSA (Inspecteur de Mathématiques au Bénin),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Nataly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ESSONIER (Université de Grenoble), Stéphane FAVIER (Université de Genève), Nadine GRAPIN (Université Paris-Est-Créteil), Doris JEANNOTE (Université du Québec à Montréal) (les responsables du projet)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Thiendou</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DIACK (Sénégal), Sami DRAI (Maroc), Donatien EZIN (Bénin), Audrey FANGNON (Bénin), Marianne HOMIER (Canada) (les jeunes enseignants)</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Des situations-problèmes sur la notion de limite pour déstabiliser des conceptions erronées de futurs professeurs de mathématiques en lycée – Cheick Oumar DOUMBIA (Mali)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La géométrie dans l’enseignement au Brésil : Quelques réflexions historiques et épistémologiques –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Saddo</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AG ALMOULOUD (Brésil)</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Changement des programmes de mathématiques en République du Congo : De la pédagogie par objectifs (PPO) à l’Approche par des situations (APS) – Fernand MALONGA (Brazzaville, République du Congo)</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Pratiques enseignantes en première année d’université : quel impact sur les apprentissages des étudiants – Stéphanie BRIDOUX (Belgique) </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Enseignement bilingue : projet ÉLAN – </a:t>
            </a:r>
            <a:r>
              <a:rPr lang="fr-FR" sz="1800" dirty="0" err="1">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1800" dirty="0">
                <a:effectLst/>
                <a:latin typeface="Times New Roman" panose="02020603050405020304" pitchFamily="18" charset="0"/>
                <a:ea typeface="Calibri" panose="020F0502020204030204" pitchFamily="34" charset="0"/>
                <a:cs typeface="Times New Roman" panose="02020603050405020304" pitchFamily="18" charset="0"/>
              </a:rPr>
              <a:t> KA (Sénégal)</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fr-FR" dirty="0"/>
          </a:p>
        </p:txBody>
      </p:sp>
      <p:sp>
        <p:nvSpPr>
          <p:cNvPr id="4" name="Espace réservé du numéro de diapositive 3"/>
          <p:cNvSpPr>
            <a:spLocks noGrp="1"/>
          </p:cNvSpPr>
          <p:nvPr>
            <p:ph type="sldNum" sz="quarter" idx="10"/>
          </p:nvPr>
        </p:nvSpPr>
        <p:spPr/>
        <p:txBody>
          <a:bodyPr/>
          <a:lstStyle/>
          <a:p>
            <a:fld id="{A438C519-8CA2-4C5F-BB2D-7CB708B917E6}" type="slidenum">
              <a:rPr lang="fr-FR" smtClean="0"/>
              <a:pPr/>
              <a:t>41</a:t>
            </a:fld>
            <a:endParaRPr lang="fr-FR"/>
          </a:p>
        </p:txBody>
      </p:sp>
    </p:spTree>
    <p:extLst>
      <p:ext uri="{BB962C8B-B14F-4D97-AF65-F5344CB8AC3E}">
        <p14:creationId xmlns:p14="http://schemas.microsoft.com/office/powerpoint/2010/main" val="3093954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11/12/2024</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7549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11/12/2024</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861401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11/12/2024</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56956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11/12/2024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434184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11/12/2024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732860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11/12/2024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532936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11/12/2024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4225739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11/12/2024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826617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11/12/2024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3817701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11/12/2024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4021917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11/12/2024</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‹N°›</a:t>
            </a:fld>
            <a:endParaRPr lang="en-US" dirty="0"/>
          </a:p>
        </p:txBody>
      </p:sp>
    </p:spTree>
    <p:extLst>
      <p:ext uri="{BB962C8B-B14F-4D97-AF65-F5344CB8AC3E}">
        <p14:creationId xmlns:p14="http://schemas.microsoft.com/office/powerpoint/2010/main" val="1963661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12/11/2024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12/11/2024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11/12/2024</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‹N°›</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6915704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00000"/>
        </a:lnSpc>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pPr/>
              <a:t>12/11/2024</a:t>
            </a:fld>
            <a:endParaRPr lang="fr-BE"/>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50" r:id="rId1"/>
    <p:sldLayoutId id="2147483649"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13.xml"/><Relationship Id="rId5" Type="http://schemas.openxmlformats.org/officeDocument/2006/relationships/image" Target="../media/image1.jpg"/><Relationship Id="rId4" Type="http://schemas.openxmlformats.org/officeDocument/2006/relationships/hyperlink" Target="https://www.univ-irem.fr/SemIREMI"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1.jp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13.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93">
            <a:extLst>
              <a:ext uri="{FF2B5EF4-FFF2-40B4-BE49-F238E27FC236}">
                <a16:creationId xmlns:a16="http://schemas.microsoft.com/office/drawing/2014/main" id="{C1FA8F66-3B85-411D-A2A6-A50DF3026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3">
            <a:extLst>
              <a:ext uri="{FF2B5EF4-FFF2-40B4-BE49-F238E27FC236}">
                <a16:creationId xmlns:a16="http://schemas.microsoft.com/office/drawing/2014/main" id="{50DBCE38-D988-D59C-947E-931E820CF02F}"/>
              </a:ext>
            </a:extLst>
          </p:cNvPr>
          <p:cNvPicPr>
            <a:picLocks noGrp="1" noChangeAspect="1"/>
          </p:cNvPicPr>
          <p:nvPr/>
        </p:nvPicPr>
        <p:blipFill>
          <a:blip r:embed="rId2">
            <a:extLst>
              <a:ext uri="{28A0092B-C50C-407E-A947-70E740481C1C}">
                <a14:useLocalDpi xmlns:a14="http://schemas.microsoft.com/office/drawing/2010/main" val="0"/>
              </a:ext>
            </a:extLst>
          </a:blip>
          <a:stretch>
            <a:fillRect/>
          </a:stretch>
        </p:blipFill>
        <p:spPr>
          <a:xfrm>
            <a:off x="1764629" y="536739"/>
            <a:ext cx="8667194" cy="3358538"/>
          </a:xfrm>
          <a:prstGeom prst="rect">
            <a:avLst/>
          </a:prstGeom>
        </p:spPr>
      </p:pic>
      <p:sp>
        <p:nvSpPr>
          <p:cNvPr id="95" name="Rectangle 94">
            <a:extLst>
              <a:ext uri="{FF2B5EF4-FFF2-40B4-BE49-F238E27FC236}">
                <a16:creationId xmlns:a16="http://schemas.microsoft.com/office/drawing/2014/main" id="{4179E790-E691-4202-B7FA-62924FC8D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234" y="4219240"/>
            <a:ext cx="11301984"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96" name="Rectangle 95">
            <a:extLst>
              <a:ext uri="{FF2B5EF4-FFF2-40B4-BE49-F238E27FC236}">
                <a16:creationId xmlns:a16="http://schemas.microsoft.com/office/drawing/2014/main" id="{065EE0A0-4DA6-4AA2-A475-14DB03C55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234" y="4365523"/>
            <a:ext cx="11303626" cy="2045243"/>
          </a:xfrm>
          <a:prstGeom prst="rect">
            <a:avLst/>
          </a:prstGeom>
          <a:solidFill>
            <a:srgbClr val="465359"/>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AEFA922F-5FB0-D51D-18AE-30C6EC19CE3A}"/>
              </a:ext>
            </a:extLst>
          </p:cNvPr>
          <p:cNvSpPr>
            <a:spLocks noGrp="1"/>
          </p:cNvSpPr>
          <p:nvPr>
            <p:ph type="ctrTitle"/>
          </p:nvPr>
        </p:nvSpPr>
        <p:spPr>
          <a:xfrm>
            <a:off x="609599" y="4572000"/>
            <a:ext cx="10965141" cy="895244"/>
          </a:xfrm>
        </p:spPr>
        <p:txBody>
          <a:bodyPr>
            <a:normAutofit/>
          </a:bodyPr>
          <a:lstStyle/>
          <a:p>
            <a:pPr algn="ctr"/>
            <a:r>
              <a:rPr lang="fr-FR" sz="4000" dirty="0">
                <a:solidFill>
                  <a:srgbClr val="FFFFFF"/>
                </a:solidFill>
              </a:rPr>
              <a:t>Comité Scientifique </a:t>
            </a:r>
            <a:r>
              <a:rPr lang="fr-FR" sz="4000" dirty="0" err="1">
                <a:solidFill>
                  <a:srgbClr val="FFFFFF"/>
                </a:solidFill>
              </a:rPr>
              <a:t>deS</a:t>
            </a:r>
            <a:r>
              <a:rPr lang="fr-FR" sz="4000" dirty="0">
                <a:solidFill>
                  <a:srgbClr val="FFFFFF"/>
                </a:solidFill>
              </a:rPr>
              <a:t> IREM</a:t>
            </a:r>
          </a:p>
        </p:txBody>
      </p:sp>
      <p:sp>
        <p:nvSpPr>
          <p:cNvPr id="3" name="Sous-titre 2">
            <a:extLst>
              <a:ext uri="{FF2B5EF4-FFF2-40B4-BE49-F238E27FC236}">
                <a16:creationId xmlns:a16="http://schemas.microsoft.com/office/drawing/2014/main" id="{6A5B3898-B5F1-3C89-E500-B61259FB72C8}"/>
              </a:ext>
            </a:extLst>
          </p:cNvPr>
          <p:cNvSpPr>
            <a:spLocks noGrp="1"/>
          </p:cNvSpPr>
          <p:nvPr>
            <p:ph type="subTitle" idx="1"/>
          </p:nvPr>
        </p:nvSpPr>
        <p:spPr>
          <a:xfrm>
            <a:off x="609598" y="5467246"/>
            <a:ext cx="10965142" cy="484822"/>
          </a:xfrm>
        </p:spPr>
        <p:txBody>
          <a:bodyPr>
            <a:normAutofit/>
          </a:bodyPr>
          <a:lstStyle/>
          <a:p>
            <a:pPr algn="ctr"/>
            <a:r>
              <a:rPr lang="fr-FR" dirty="0">
                <a:solidFill>
                  <a:srgbClr val="FFFFFF">
                    <a:alpha val="75000"/>
                  </a:srgbClr>
                </a:solidFill>
              </a:rPr>
              <a:t>Vendredi 13 SEPTEMBRE 2024</a:t>
            </a:r>
          </a:p>
        </p:txBody>
      </p:sp>
    </p:spTree>
    <p:extLst>
      <p:ext uri="{BB962C8B-B14F-4D97-AF65-F5344CB8AC3E}">
        <p14:creationId xmlns:p14="http://schemas.microsoft.com/office/powerpoint/2010/main" val="3048862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Historique</a:t>
            </a:r>
            <a:endParaRPr lang="fr-FR" sz="11200"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857250" indent="-857250" algn="just">
              <a:lnSpc>
                <a:spcPct val="107000"/>
              </a:lnSpc>
              <a:spcAft>
                <a:spcPts val="800"/>
              </a:spcAft>
              <a:buFont typeface="Wingdings" panose="05000000000000000000" pitchFamily="2" charset="2"/>
              <a:buChar char="Ø"/>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 Commission Internationale Inter-IREM a été impulsée par André </a:t>
            </a:r>
            <a:r>
              <a:rPr lang="fr-FR" sz="11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Antibi</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dans les années 1990. </a:t>
            </a: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Un réveil s’amorce au Colloque International des IREM en juin 2016 à Strasbourg.</a:t>
            </a:r>
            <a:endPar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857250" indent="-857250" algn="just">
              <a:lnSpc>
                <a:spcPct val="107000"/>
              </a:lnSpc>
              <a:spcAft>
                <a:spcPts val="800"/>
              </a:spcAft>
              <a:buFont typeface="Wingdings" panose="05000000000000000000" pitchFamily="2" charset="2"/>
              <a:buChar char="Ø"/>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 Commission Internationale Inter-IREM a été </a:t>
            </a:r>
            <a:r>
              <a:rPr lang="fr-FR" sz="1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créée le 8 mai 2019 </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à Besançon, en amont du colloque du Cinquantenaire des IREM. </a:t>
            </a:r>
          </a:p>
          <a:p>
            <a:pPr algn="just">
              <a:lnSpc>
                <a:spcPct val="107000"/>
              </a:lnSpc>
              <a:spcAft>
                <a:spcPts val="800"/>
              </a:spcAft>
            </a:pPr>
            <a:endParaRPr lang="fr-FR"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857250" indent="-857250" algn="just">
              <a:lnSpc>
                <a:spcPct val="107000"/>
              </a:lnSpc>
              <a:spcAft>
                <a:spcPts val="800"/>
              </a:spcAft>
              <a:buFont typeface="Wingdings" panose="05000000000000000000" pitchFamily="2" charset="2"/>
              <a:buChar char="Ø"/>
            </a:pP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Cette</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rencontre a permis des échanges entre les participants de </a:t>
            </a:r>
            <a:r>
              <a:rPr lang="fr-FR" sz="1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trois continents</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07000"/>
              </a:lnSpc>
              <a:spcAft>
                <a:spcPts val="800"/>
              </a:spcAft>
            </a:pPr>
            <a:endParaRPr lang="fr-FR"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857250" indent="-857250" algn="just">
              <a:lnSpc>
                <a:spcPct val="107000"/>
              </a:lnSpc>
              <a:spcAft>
                <a:spcPts val="800"/>
              </a:spcAft>
              <a:buFont typeface="Wingdings" panose="05000000000000000000" pitchFamily="2" charset="2"/>
              <a:buChar char="Ø"/>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Grace à une visioconférence, un « tour de table » met en évidence les </a:t>
            </a:r>
            <a:r>
              <a:rPr lang="fr-FR" sz="1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actions en cours</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et les </a:t>
            </a:r>
            <a:r>
              <a:rPr lang="fr-FR" sz="112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souhaits de réalisation.</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07000"/>
              </a:lnSpc>
              <a:spcAft>
                <a:spcPts val="800"/>
              </a:spcAft>
            </a:pPr>
            <a:endParaRPr lang="fr-FR"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857250" indent="-857250" algn="just">
              <a:lnSpc>
                <a:spcPct val="107000"/>
              </a:lnSpc>
              <a:spcAft>
                <a:spcPts val="800"/>
              </a:spcAft>
              <a:buFont typeface="Wingdings" panose="05000000000000000000" pitchFamily="2" charset="2"/>
              <a:buChar char="Ø"/>
            </a:pPr>
            <a:r>
              <a:rPr lang="fr-FR" sz="11200" dirty="0">
                <a:solidFill>
                  <a:schemeClr val="tx1"/>
                </a:solidFill>
                <a:effectLst/>
                <a:latin typeface="Times New Roman" panose="02020603050405020304" pitchFamily="18" charset="0"/>
                <a:ea typeface="Times New Roman" panose="02020603050405020304" pitchFamily="18" charset="0"/>
              </a:rPr>
              <a:t>Ces souhaits ouvrent ensuite sur </a:t>
            </a:r>
            <a:r>
              <a:rPr lang="fr-FR" sz="11200" b="1" dirty="0">
                <a:solidFill>
                  <a:schemeClr val="tx1"/>
                </a:solidFill>
                <a:effectLst/>
                <a:latin typeface="Times New Roman" panose="02020603050405020304" pitchFamily="18" charset="0"/>
                <a:ea typeface="Times New Roman" panose="02020603050405020304" pitchFamily="18" charset="0"/>
              </a:rPr>
              <a:t>un large panel de problématiques.</a:t>
            </a:r>
          </a:p>
          <a:p>
            <a:pPr lvl="0" algn="just"/>
            <a:r>
              <a:rPr lang="fr-FR" sz="6400" dirty="0">
                <a:solidFill>
                  <a:schemeClr val="tx1"/>
                </a:solidFill>
              </a:rPr>
              <a:t> </a:t>
            </a:r>
          </a:p>
          <a:p>
            <a:pPr algn="l"/>
            <a:r>
              <a:rPr lang="fr-FR" sz="8000" dirty="0">
                <a:solidFill>
                  <a:schemeClr val="tx1"/>
                </a:solidFill>
              </a:rPr>
              <a:t> </a:t>
            </a: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3540459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Organisation</a:t>
            </a:r>
            <a:endParaRPr lang="fr-FR" sz="11200"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857250" indent="-857250" algn="just">
              <a:lnSpc>
                <a:spcPct val="107000"/>
              </a:lnSpc>
              <a:spcAft>
                <a:spcPts val="800"/>
              </a:spcAft>
              <a:buFont typeface="Wingdings" panose="05000000000000000000" pitchFamily="2" charset="2"/>
              <a:buChar char="Ø"/>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Responsable :</a:t>
            </a:r>
          </a:p>
          <a:p>
            <a:pPr algn="just">
              <a:lnSpc>
                <a:spcPct val="107000"/>
              </a:lnSpc>
              <a:spcAft>
                <a:spcPts val="800"/>
              </a:spcAft>
            </a:pP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Christian Mauduit en 2019</a:t>
            </a:r>
          </a:p>
          <a:p>
            <a:pPr algn="just">
              <a:lnSpc>
                <a:spcPct val="107000"/>
              </a:lnSpc>
              <a:spcAft>
                <a:spcPts val="800"/>
              </a:spcAft>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Patrick </a:t>
            </a:r>
            <a:r>
              <a:rPr lang="fr-FR" sz="11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Frétigné</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depuis 2020</a:t>
            </a:r>
          </a:p>
          <a:p>
            <a:pPr algn="just">
              <a:lnSpc>
                <a:spcPct val="107000"/>
              </a:lnSpc>
              <a:spcAft>
                <a:spcPts val="800"/>
              </a:spcAft>
            </a:pPr>
            <a:endParaRPr lang="fr-FR"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857250" indent="-857250" algn="just">
              <a:lnSpc>
                <a:spcPct val="107000"/>
              </a:lnSpc>
              <a:spcAft>
                <a:spcPts val="800"/>
              </a:spcAft>
              <a:buFont typeface="Wingdings" panose="05000000000000000000" pitchFamily="2" charset="2"/>
              <a:buChar char="Ø"/>
            </a:pP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Coordination : A l’origine 5 membres et actuellement : 11 membres</a:t>
            </a:r>
          </a:p>
          <a:p>
            <a:pPr marL="857250" indent="-857250" algn="just">
              <a:lnSpc>
                <a:spcPct val="107000"/>
              </a:lnSpc>
              <a:spcAft>
                <a:spcPts val="800"/>
              </a:spcAft>
              <a:buFont typeface="Wingdings" panose="05000000000000000000" pitchFamily="2" charset="2"/>
              <a:buChar char="Ø"/>
            </a:pPr>
            <a:endParaRPr lang="fr-FR"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857250" indent="-857250" algn="just">
              <a:lnSpc>
                <a:spcPct val="107000"/>
              </a:lnSpc>
              <a:spcAft>
                <a:spcPts val="800"/>
              </a:spcAft>
              <a:buFont typeface="Wingdings" panose="05000000000000000000" pitchFamily="2" charset="2"/>
              <a:buChar char="Ø"/>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Liste de diffusion d’environ 247 membres</a:t>
            </a:r>
          </a:p>
          <a:p>
            <a:pPr marL="857250" indent="-857250" algn="just">
              <a:lnSpc>
                <a:spcPct val="107000"/>
              </a:lnSpc>
              <a:spcAft>
                <a:spcPts val="800"/>
              </a:spcAft>
              <a:buFont typeface="Wingdings" panose="05000000000000000000" pitchFamily="2" charset="2"/>
              <a:buChar char="Ø"/>
            </a:pPr>
            <a:endParaRPr lang="fr-FR"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pPr marL="857250" indent="-857250" algn="just">
              <a:lnSpc>
                <a:spcPct val="107000"/>
              </a:lnSpc>
              <a:spcAft>
                <a:spcPts val="800"/>
              </a:spcAft>
              <a:buFont typeface="Wingdings" panose="05000000000000000000" pitchFamily="2" charset="2"/>
              <a:buChar char="Ø"/>
            </a:pPr>
            <a:r>
              <a:rPr lang="fr-FR" sz="11200" dirty="0">
                <a:solidFill>
                  <a:schemeClr val="tx1"/>
                </a:solidFill>
                <a:latin typeface="Times New Roman" panose="02020603050405020304" pitchFamily="18" charset="0"/>
                <a:ea typeface="Times New Roman" panose="02020603050405020304" pitchFamily="18" charset="0"/>
              </a:rPr>
              <a:t>3</a:t>
            </a:r>
            <a:r>
              <a:rPr lang="fr-FR" sz="11200" dirty="0">
                <a:solidFill>
                  <a:schemeClr val="tx1"/>
                </a:solidFill>
                <a:effectLst/>
                <a:latin typeface="Times New Roman" panose="02020603050405020304" pitchFamily="18" charset="0"/>
                <a:ea typeface="Times New Roman" panose="02020603050405020304" pitchFamily="18" charset="0"/>
              </a:rPr>
              <a:t> à 4 réunions par an avec en général 20 à 30 </a:t>
            </a:r>
            <a:r>
              <a:rPr lang="fr-FR" sz="11200" dirty="0">
                <a:solidFill>
                  <a:schemeClr val="tx1"/>
                </a:solidFill>
                <a:latin typeface="Times New Roman" panose="02020603050405020304" pitchFamily="18" charset="0"/>
                <a:ea typeface="Times New Roman" panose="02020603050405020304" pitchFamily="18" charset="0"/>
              </a:rPr>
              <a:t>personnes, en présentiel, </a:t>
            </a:r>
            <a:r>
              <a:rPr lang="fr-FR" sz="11200" dirty="0" err="1">
                <a:solidFill>
                  <a:schemeClr val="tx1"/>
                </a:solidFill>
                <a:latin typeface="Times New Roman" panose="02020603050405020304" pitchFamily="18" charset="0"/>
                <a:ea typeface="Times New Roman" panose="02020603050405020304" pitchFamily="18" charset="0"/>
              </a:rPr>
              <a:t>visio</a:t>
            </a:r>
            <a:r>
              <a:rPr lang="fr-FR" sz="11200" dirty="0">
                <a:solidFill>
                  <a:schemeClr val="tx1"/>
                </a:solidFill>
                <a:latin typeface="Times New Roman" panose="02020603050405020304" pitchFamily="18" charset="0"/>
                <a:ea typeface="Times New Roman" panose="02020603050405020304" pitchFamily="18" charset="0"/>
              </a:rPr>
              <a:t> ou en hybride</a:t>
            </a:r>
          </a:p>
          <a:p>
            <a:pPr lvl="0" algn="just"/>
            <a:r>
              <a:rPr lang="fr-FR" sz="6400" dirty="0">
                <a:solidFill>
                  <a:schemeClr val="tx1"/>
                </a:solidFill>
              </a:rPr>
              <a:t> </a:t>
            </a:r>
          </a:p>
          <a:p>
            <a:pPr algn="l"/>
            <a:r>
              <a:rPr lang="fr-FR" sz="8000" dirty="0">
                <a:solidFill>
                  <a:schemeClr val="tx1"/>
                </a:solidFill>
              </a:rPr>
              <a:t> </a:t>
            </a: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52345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Objectifs</a:t>
            </a:r>
            <a:endParaRPr lang="fr-FR" sz="11200"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11200" i="1" dirty="0">
                <a:solidFill>
                  <a:schemeClr val="tx1"/>
                </a:solidFill>
                <a:latin typeface="Times New Roman" panose="02020603050405020304" pitchFamily="18" charset="0"/>
                <a:cs typeface="Times New Roman" panose="02020603050405020304" pitchFamily="18" charset="0"/>
              </a:rPr>
              <a:t>développer</a:t>
            </a:r>
            <a:r>
              <a:rPr lang="fr-FR" sz="11200" dirty="0">
                <a:solidFill>
                  <a:schemeClr val="tx1"/>
                </a:solidFill>
                <a:latin typeface="Times New Roman" panose="02020603050405020304" pitchFamily="18" charset="0"/>
                <a:cs typeface="Times New Roman" panose="02020603050405020304" pitchFamily="18" charset="0"/>
              </a:rPr>
              <a:t> de manière collaborative des contacts et des projets internationaux concernant l’enseignement des mathématiques et la formation des enseignants</a:t>
            </a:r>
          </a:p>
          <a:p>
            <a:pPr algn="just"/>
            <a:endParaRPr lang="fr-FR" sz="11200"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11200" i="1" dirty="0">
                <a:solidFill>
                  <a:schemeClr val="tx1"/>
                </a:solidFill>
                <a:latin typeface="Times New Roman" panose="02020603050405020304" pitchFamily="18" charset="0"/>
                <a:cs typeface="Times New Roman" panose="02020603050405020304" pitchFamily="18" charset="0"/>
              </a:rPr>
              <a:t>favoriser</a:t>
            </a:r>
            <a:r>
              <a:rPr lang="fr-FR" sz="11200" dirty="0">
                <a:solidFill>
                  <a:schemeClr val="tx1"/>
                </a:solidFill>
                <a:latin typeface="Times New Roman" panose="02020603050405020304" pitchFamily="18" charset="0"/>
                <a:cs typeface="Times New Roman" panose="02020603050405020304" pitchFamily="18" charset="0"/>
              </a:rPr>
              <a:t> la mise en place de structures institutionnelles comparables à celles des IREM</a:t>
            </a:r>
          </a:p>
          <a:p>
            <a:pPr algn="just"/>
            <a:endParaRPr lang="fr-FR" sz="11200"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11200" i="1" dirty="0">
                <a:solidFill>
                  <a:schemeClr val="tx1"/>
                </a:solidFill>
                <a:latin typeface="Times New Roman" panose="02020603050405020304" pitchFamily="18" charset="0"/>
                <a:cs typeface="Times New Roman" panose="02020603050405020304" pitchFamily="18" charset="0"/>
              </a:rPr>
              <a:t>favoriser</a:t>
            </a:r>
            <a:r>
              <a:rPr lang="fr-FR" sz="11200" dirty="0">
                <a:solidFill>
                  <a:schemeClr val="tx1"/>
                </a:solidFill>
                <a:latin typeface="Times New Roman" panose="02020603050405020304" pitchFamily="18" charset="0"/>
                <a:cs typeface="Times New Roman" panose="02020603050405020304" pitchFamily="18" charset="0"/>
              </a:rPr>
              <a:t> la diffusion de la culture scientifique</a:t>
            </a:r>
          </a:p>
          <a:p>
            <a:pPr algn="just"/>
            <a:endParaRPr lang="fr-FR" sz="11200"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11200" i="1" dirty="0">
                <a:solidFill>
                  <a:schemeClr val="tx1"/>
                </a:solidFill>
                <a:latin typeface="Times New Roman" panose="02020603050405020304" pitchFamily="18" charset="0"/>
                <a:cs typeface="Times New Roman" panose="02020603050405020304" pitchFamily="18" charset="0"/>
              </a:rPr>
              <a:t>donner davantage de visibilité</a:t>
            </a:r>
            <a:r>
              <a:rPr lang="fr-FR" sz="11200" dirty="0">
                <a:solidFill>
                  <a:schemeClr val="tx1"/>
                </a:solidFill>
                <a:latin typeface="Times New Roman" panose="02020603050405020304" pitchFamily="18" charset="0"/>
                <a:cs typeface="Times New Roman" panose="02020603050405020304" pitchFamily="18" charset="0"/>
              </a:rPr>
              <a:t> à des actions internationales, notamment sur le portail des IREM</a:t>
            </a:r>
            <a:r>
              <a:rPr lang="fr-FR" sz="6400" dirty="0">
                <a:solidFill>
                  <a:schemeClr val="tx1"/>
                </a:solidFill>
                <a:latin typeface="Times New Roman" panose="02020603050405020304" pitchFamily="18" charset="0"/>
                <a:cs typeface="Times New Roman" panose="02020603050405020304" pitchFamily="18" charset="0"/>
              </a:rPr>
              <a:t>.</a:t>
            </a:r>
            <a:endParaRPr lang="fr-FR" sz="6400" dirty="0">
              <a:solidFill>
                <a:schemeClr val="tx1"/>
              </a:solidFill>
            </a:endParaRPr>
          </a:p>
          <a:p>
            <a:pPr algn="l"/>
            <a:r>
              <a:rPr lang="fr-FR" sz="8000" dirty="0">
                <a:solidFill>
                  <a:schemeClr val="tx1"/>
                </a:solidFill>
              </a:rPr>
              <a:t> </a:t>
            </a: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335937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504967"/>
            <a:ext cx="12191999" cy="6638725"/>
          </a:xfrm>
        </p:spPr>
        <p:txBody>
          <a:bodyPr>
            <a:normAutofit fontScale="32500" lnSpcReduction="20000"/>
          </a:bodyPr>
          <a:lstStyle/>
          <a:p>
            <a:endParaRPr lang="fr-FR" sz="6400" b="1" dirty="0">
              <a:solidFill>
                <a:schemeClr val="tx1"/>
              </a:solidFill>
            </a:endParaRPr>
          </a:p>
          <a:p>
            <a:pPr>
              <a:lnSpc>
                <a:spcPct val="107000"/>
              </a:lnSpc>
              <a:spcAft>
                <a:spcPts val="800"/>
              </a:spcAft>
            </a:pPr>
            <a:r>
              <a:rPr lang="fr-FR" sz="9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axes de réflexion</a:t>
            </a:r>
          </a:p>
          <a:p>
            <a:pPr>
              <a:lnSpc>
                <a:spcPct val="107000"/>
              </a:lnSpc>
              <a:spcAft>
                <a:spcPts val="800"/>
              </a:spcAft>
            </a:pP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8600" dirty="0">
                <a:solidFill>
                  <a:schemeClr val="tx1"/>
                </a:solidFill>
                <a:latin typeface="Times New Roman" panose="02020603050405020304" pitchFamily="18" charset="0"/>
                <a:cs typeface="Times New Roman" panose="02020603050405020304" pitchFamily="18" charset="0"/>
              </a:rPr>
              <a:t>Le multilinguisme : </a:t>
            </a: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8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p>
          <a:p>
            <a:pPr marL="1143000" indent="-1143000" algn="just">
              <a:buFont typeface="Wingdings" panose="05000000000000000000" pitchFamily="2" charset="2"/>
              <a:buChar char="Ø"/>
            </a:pPr>
            <a:r>
              <a:rPr lang="fr-FR" sz="8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L’approche par Compétences – Année 2022-2023</a:t>
            </a:r>
          </a:p>
          <a:p>
            <a:pPr marL="1143000" indent="-1143000" algn="just">
              <a:buFont typeface="Wingdings" panose="05000000000000000000" pitchFamily="2" charset="2"/>
              <a:buChar char="Ø"/>
            </a:pP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L’analyse </a:t>
            </a:r>
            <a:r>
              <a:rPr lang="fr-FR" sz="8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Statistique Implicative – Année 2023-2024</a:t>
            </a:r>
          </a:p>
          <a:p>
            <a:pPr marL="1143000" indent="-1143000" algn="just">
              <a:buFont typeface="Wingdings" panose="05000000000000000000" pitchFamily="2" charset="2"/>
              <a:buChar char="Ø"/>
            </a:pP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actions de diffusion de la « Culture scientifique » – Différentes   réunions</a:t>
            </a:r>
          </a:p>
          <a:p>
            <a:pPr marL="1143000" indent="-1143000" algn="just">
              <a:buFont typeface="Wingdings" panose="05000000000000000000" pitchFamily="2" charset="2"/>
              <a:buChar char="Ø"/>
            </a:pP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Création ou </a:t>
            </a:r>
            <a:r>
              <a:rPr lang="fr-FR" sz="8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re-création</a:t>
            </a: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d’IREM ou de structure proche – Différentes réunions</a:t>
            </a:r>
          </a:p>
          <a:p>
            <a:pPr marL="1143000" indent="-1143000" algn="just">
              <a:buFont typeface="Wingdings" panose="05000000000000000000" pitchFamily="2" charset="2"/>
              <a:buChar char="Ø"/>
            </a:pPr>
            <a:r>
              <a:rPr lang="fr-FR" sz="8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Réformes curriculaires et formation</a:t>
            </a: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Différentes réunions</a:t>
            </a:r>
          </a:p>
          <a:p>
            <a:pPr marL="1143000" indent="-1143000" algn="just">
              <a:buFont typeface="Wingdings" panose="05000000000000000000" pitchFamily="2" charset="2"/>
              <a:buChar char="Ø"/>
            </a:pP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évaluations internationales ou nationales</a:t>
            </a:r>
            <a:endPar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l"/>
            <a:endParaRPr lang="fr-FR" sz="8000" dirty="0">
              <a:solidFill>
                <a:schemeClr val="tx1"/>
              </a:solidFill>
            </a:endParaRPr>
          </a:p>
          <a:p>
            <a:pPr algn="l"/>
            <a:endParaRPr lang="fr-FR" sz="8000"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1137203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47500" lnSpcReduction="20000"/>
          </a:bodyPr>
          <a:lstStyle/>
          <a:p>
            <a:endParaRPr lang="fr-FR" sz="6400" b="1" dirty="0">
              <a:solidFill>
                <a:schemeClr val="tx1"/>
              </a:solidFill>
            </a:endParaRPr>
          </a:p>
          <a:p>
            <a:pPr>
              <a:lnSpc>
                <a:spcPct val="107000"/>
              </a:lnSpc>
              <a:spcAft>
                <a:spcPts val="800"/>
              </a:spcAft>
            </a:pPr>
            <a:r>
              <a:rPr lang="fr-FR" sz="80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axes de réflexion</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7000" b="1" dirty="0">
                <a:solidFill>
                  <a:schemeClr val="tx1"/>
                </a:solidFill>
                <a:latin typeface="Times New Roman" panose="02020603050405020304" pitchFamily="18" charset="0"/>
                <a:cs typeface="Times New Roman" panose="02020603050405020304" pitchFamily="18" charset="0"/>
              </a:rPr>
              <a:t>Le multilinguisme : </a:t>
            </a:r>
            <a:r>
              <a:rPr lang="fr-FR" sz="7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7000" b="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7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p>
          <a:p>
            <a:pPr marL="1143000" indent="-1143000" algn="just">
              <a:buFont typeface="Wingdings" panose="05000000000000000000" pitchFamily="2" charset="2"/>
              <a:buChar char="Ø"/>
            </a:pPr>
            <a:endParaRPr lang="fr-FR" sz="7000" dirty="0">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endParaRPr lang="fr-FR" sz="11200" dirty="0">
              <a:solidFill>
                <a:schemeClr val="tx1"/>
              </a:solidFill>
              <a:latin typeface="Times New Roman" panose="02020603050405020304" pitchFamily="18" charset="0"/>
              <a:cs typeface="Times New Roman" panose="02020603050405020304" pitchFamily="18" charset="0"/>
            </a:endParaRPr>
          </a:p>
          <a:p>
            <a:pPr algn="l"/>
            <a:r>
              <a:rPr lang="fr-FR" sz="8000" dirty="0">
                <a:solidFill>
                  <a:schemeClr val="tx1"/>
                </a:solidFill>
              </a:rPr>
              <a:t> </a:t>
            </a: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019314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317500"/>
            <a:ext cx="12191999" cy="6783907"/>
          </a:xfrm>
        </p:spPr>
        <p:txBody>
          <a:bodyPr>
            <a:normAutofit fontScale="25000" lnSpcReduction="20000"/>
          </a:bodyPr>
          <a:lstStyle/>
          <a:p>
            <a:pPr>
              <a:lnSpc>
                <a:spcPct val="107000"/>
              </a:lnSpc>
              <a:spcAft>
                <a:spcPts val="800"/>
              </a:spcAft>
            </a:pPr>
            <a:endPar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 multilinguisme (2019-2022)</a:t>
            </a:r>
            <a:endParaRPr lang="fr-FR" sz="11200"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lnSpc>
                <a:spcPct val="115000"/>
              </a:lnSpc>
              <a:buFont typeface="Wingdings" panose="05000000000000000000" pitchFamily="2" charset="2"/>
              <a:buChar char="Ø"/>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Des publics sensibilisés : Mayotte, La Réunion, Maroc, Tunisie, Sénégal…</a:t>
            </a:r>
          </a:p>
          <a:p>
            <a:pPr marL="1143000" indent="-1143000" algn="just">
              <a:lnSpc>
                <a:spcPct val="115000"/>
              </a:lnSpc>
              <a:buFont typeface="Wingdings" panose="05000000000000000000" pitchFamily="2" charset="2"/>
              <a:buChar char="Ø"/>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Des appuis : le Séminaire de Paris en juin 2019 : « D’un langage à l’autre : Travailler les mathématiques avec des élèves plurilingues » </a:t>
            </a:r>
          </a:p>
          <a:p>
            <a:pPr algn="just">
              <a:lnSpc>
                <a:spcPct val="115000"/>
              </a:lnSpc>
            </a:pPr>
            <a:endPar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r>
              <a:rPr lang="fr-FR" sz="11100" dirty="0">
                <a:solidFill>
                  <a:schemeClr val="tx1"/>
                </a:solidFill>
                <a:latin typeface="Times New Roman" panose="02020603050405020304" pitchFamily="18" charset="0"/>
                <a:cs typeface="Times New Roman" panose="02020603050405020304" pitchFamily="18" charset="0"/>
              </a:rPr>
              <a:t>Septembre 2019 : « Apprentissages mathématiques et multilinguisme »</a:t>
            </a:r>
          </a:p>
          <a:p>
            <a:pPr algn="l"/>
            <a:r>
              <a:rPr lang="fr-FR" sz="11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Christophe Hache ;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Ka, Safia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Spitalier</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Khalid Najib, Fadhel Adel,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Elysé</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Rajaonarimanana</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a:t>
            </a:r>
            <a:r>
              <a:rPr lang="fr-FR" sz="9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Viviane Durand-Guerrier)</a:t>
            </a:r>
          </a:p>
          <a:p>
            <a:pPr algn="just"/>
            <a:endParaRPr lang="fr-FR" sz="9600" kern="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r>
              <a:rPr lang="fr-FR" sz="11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Continuer nos échanges sur multi/plurilinguisme et apprentissages mathématiques </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 particulier sur la situation à Mayotte (Jean-Jacques Salone « Maths et Langues à Mayotte), les effets de la malgachisation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Elysé</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Rajaonarimanana</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le bilinguisme au Sénégal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Ka) et au Mali (Hawa Coulibaly)</a:t>
            </a:r>
          </a:p>
          <a:p>
            <a:pPr algn="just"/>
            <a:endParaRPr lang="fr-FR" sz="11100" dirty="0">
              <a:solidFill>
                <a:srgbClr val="0070C0"/>
              </a:solidFill>
              <a:latin typeface="Times New Roman" panose="02020603050405020304" pitchFamily="18" charset="0"/>
              <a:cs typeface="Times New Roman" panose="02020603050405020304" pitchFamily="18" charset="0"/>
            </a:endParaRP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1614742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545910"/>
            <a:ext cx="12191999" cy="6555497"/>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 multilinguisme (2019-2022)</a:t>
            </a:r>
            <a:endPar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ai 2020/2021 - Colloque du réseau des IREM à Clermont Ferrand sur « Mathématiques et Langues vivantes » : </a:t>
            </a: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Atelier avec une S</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ynthèse de différents documents (capsules et /ou textes) </a:t>
            </a: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réalisés par </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J.J. Salone</a:t>
            </a: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Hawa Coulibaly ;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Elysé</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Rajaonamarinana</a:t>
            </a: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Fadhel Adel</a:t>
            </a: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Ka</a:t>
            </a: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Safia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Spitalier</a:t>
            </a:r>
            <a:endPar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fr-FR" sz="8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O</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ctobre 2021, présentations </a:t>
            </a:r>
            <a:r>
              <a:rPr lang="en-US"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d’un </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projet de travail, incluant linguistes et didacticiens des mathématiques, sur la numération dans plusieurs pays (Ana Lobo </a:t>
            </a:r>
            <a:r>
              <a:rPr lang="fr-FR" sz="11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et le développement </a:t>
            </a:r>
            <a:r>
              <a:rPr lang="en-US"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du réseau RIICLAS (JJ Salone), </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dont l’objectif vise à « conduire des recherches collaboratives et à revaloriser les pratiques éducatives qui tiennent compte des contextes locaux </a:t>
            </a:r>
            <a:r>
              <a:rPr lang="en-US"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sur l’ensemble des territoires où le français est une langue de scolarisation. </a:t>
            </a:r>
          </a:p>
          <a:p>
            <a:pPr algn="just"/>
            <a:endParaRPr lang="fr-FR" sz="96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r>
              <a:rPr lang="fr-FR" sz="11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 juin 2022, le prolongement d’une réflexion liée à la thématique du multilinguisme autour de la numération (Ana Lobo </a:t>
            </a:r>
            <a:r>
              <a:rPr lang="fr-FR" sz="113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113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1300" dirty="0">
              <a:solidFill>
                <a:schemeClr val="tx1"/>
              </a:solidFill>
              <a:latin typeface="Times New Roman" panose="02020603050405020304" pitchFamily="18" charset="0"/>
              <a:cs typeface="Times New Roman" panose="02020603050405020304" pitchFamily="18" charset="0"/>
            </a:endParaRPr>
          </a:p>
          <a:p>
            <a:pPr algn="l"/>
            <a:endPar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endParaRPr lang="fr-FR" sz="9600" dirty="0">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endParaRPr lang="fr-FR" sz="11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endParaRPr lang="fr-FR" sz="11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Arial" panose="020B0604020202020204" pitchFamily="34" charset="0"/>
              <a:buChar char="•"/>
            </a:pPr>
            <a:endParaRPr lang="fr-FR" sz="8000" dirty="0">
              <a:effectLst/>
              <a:latin typeface="Calibri" panose="020F0502020204030204" pitchFamily="34" charset="0"/>
              <a:ea typeface="Calibri" panose="020F0502020204030204" pitchFamily="34" charset="0"/>
              <a:cs typeface="Times New Roman" panose="02020603050405020304" pitchFamily="18" charset="0"/>
            </a:endParaRPr>
          </a:p>
          <a:p>
            <a:pPr marL="1143000" indent="-1143000" algn="l">
              <a:buFont typeface="Arial" panose="020B0604020202020204" pitchFamily="34" charset="0"/>
              <a:buChar char="•"/>
            </a:pPr>
            <a:endParaRPr lang="fr-FR" sz="8000" dirty="0">
              <a:solidFill>
                <a:schemeClr val="tx1"/>
              </a:solidFill>
            </a:endParaRP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533591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47500" lnSpcReduction="20000"/>
          </a:bodyPr>
          <a:lstStyle/>
          <a:p>
            <a:endParaRPr lang="fr-FR" sz="6400" b="1" dirty="0">
              <a:solidFill>
                <a:schemeClr val="tx1"/>
              </a:solidFill>
            </a:endParaRPr>
          </a:p>
          <a:p>
            <a:pPr>
              <a:lnSpc>
                <a:spcPct val="107000"/>
              </a:lnSpc>
              <a:spcAft>
                <a:spcPts val="800"/>
              </a:spcAft>
            </a:pPr>
            <a:r>
              <a:rPr lang="fr-FR" sz="80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axes de réflexion</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7000" dirty="0">
                <a:solidFill>
                  <a:schemeClr val="tx1"/>
                </a:solidFill>
                <a:latin typeface="Times New Roman" panose="02020603050405020304" pitchFamily="18" charset="0"/>
                <a:cs typeface="Times New Roman" panose="02020603050405020304" pitchFamily="18" charset="0"/>
              </a:rPr>
              <a:t>Le multilinguisme : </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70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p>
          <a:p>
            <a:pPr marL="1143000" indent="-1143000" algn="just">
              <a:buFont typeface="Wingdings" panose="05000000000000000000" pitchFamily="2" charset="2"/>
              <a:buChar char="Ø"/>
            </a:pPr>
            <a:r>
              <a:rPr lang="fr-FR" sz="7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L’approche par Compétences – Année 2022-2023</a:t>
            </a:r>
            <a:endParaRPr lang="fr-FR" sz="7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endParaRPr lang="fr-FR" sz="7000" dirty="0">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endParaRPr lang="fr-FR" sz="11200" dirty="0">
              <a:solidFill>
                <a:schemeClr val="tx1"/>
              </a:solidFill>
              <a:latin typeface="Times New Roman" panose="02020603050405020304" pitchFamily="18" charset="0"/>
              <a:cs typeface="Times New Roman" panose="02020603050405020304" pitchFamily="18" charset="0"/>
            </a:endParaRPr>
          </a:p>
          <a:p>
            <a:pPr algn="l"/>
            <a:r>
              <a:rPr lang="fr-FR" sz="8000" dirty="0">
                <a:solidFill>
                  <a:schemeClr val="tx1"/>
                </a:solidFill>
              </a:rPr>
              <a:t> </a:t>
            </a: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3931168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8"/>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L’Approche par Compétences : Points de vue croisés (20</a:t>
            </a:r>
            <a:r>
              <a:rPr lang="fr-FR" sz="12800" b="1"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22</a:t>
            </a: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-2023)</a:t>
            </a:r>
          </a:p>
          <a:p>
            <a:pPr>
              <a:lnSpc>
                <a:spcPct val="107000"/>
              </a:lnSpc>
              <a:spcAft>
                <a:spcPts val="800"/>
              </a:spcAft>
            </a:pP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lnSpc>
                <a:spcPct val="115000"/>
              </a:lnSpc>
              <a:buFont typeface="Wingdings" panose="05000000000000000000" pitchFamily="2" charset="2"/>
              <a:buChar char="Ø"/>
            </a:pP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Octobre 2022 : Les compétences en France (Antoine Bodin), au Brésil (</a:t>
            </a:r>
            <a:r>
              <a:rPr lang="fr-FR" sz="12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Marlen</a:t>
            </a: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Alves Dias) et au Mali (Salimata </a:t>
            </a:r>
            <a:r>
              <a:rPr lang="fr-FR" sz="12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Soumba</a:t>
            </a: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Diarra)</a:t>
            </a:r>
          </a:p>
          <a:p>
            <a:pPr marL="1143000" indent="-1143000" algn="just">
              <a:lnSpc>
                <a:spcPct val="115000"/>
              </a:lnSpc>
              <a:buFont typeface="Wingdings" panose="05000000000000000000" pitchFamily="2" charset="2"/>
              <a:buChar char="Ø"/>
            </a:pPr>
            <a:endParaRPr lang="fr-FR"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buFont typeface="Wingdings" panose="05000000000000000000" pitchFamily="2" charset="2"/>
              <a:buChar char="Ø"/>
            </a:pP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Mars 2023 : </a:t>
            </a:r>
            <a:r>
              <a:rPr lang="fr-FR" sz="12800" kern="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a:t>
            </a:r>
            <a:r>
              <a:rPr lang="fr-FR" sz="12800" kern="150" dirty="0">
                <a:solidFill>
                  <a:schemeClr val="tx1"/>
                </a:solidFill>
                <a:effectLst/>
                <a:latin typeface="Times New Roman" panose="02020603050405020304" pitchFamily="18" charset="0"/>
                <a:ea typeface="Arial Unicode MS"/>
                <a:cs typeface="Times New Roman" panose="02020603050405020304" pitchFamily="18" charset="0"/>
              </a:rPr>
              <a:t>oint de vue critique en Belgique et une exploration à partir des pratiques d’évaluation au Cameroun.</a:t>
            </a:r>
          </a:p>
          <a:p>
            <a:pPr marL="1143000" indent="-1143000" algn="just">
              <a:lnSpc>
                <a:spcPct val="115000"/>
              </a:lnSpc>
              <a:buFont typeface="Wingdings" panose="05000000000000000000" pitchFamily="2" charset="2"/>
              <a:buChar char="Ø"/>
            </a:pPr>
            <a:endParaRPr lang="fr-FR"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r>
              <a:rPr lang="fr-FR" sz="12800" dirty="0">
                <a:solidFill>
                  <a:schemeClr val="tx1"/>
                </a:solidFill>
                <a:latin typeface="Times New Roman" panose="02020603050405020304" pitchFamily="18" charset="0"/>
                <a:cs typeface="Times New Roman" panose="02020603050405020304" pitchFamily="18" charset="0"/>
              </a:rPr>
              <a:t>Juin 2023 : </a:t>
            </a:r>
            <a:r>
              <a:rPr lang="fr-FR" sz="12800" kern="150" dirty="0">
                <a:solidFill>
                  <a:schemeClr val="tx1"/>
                </a:solidFill>
                <a:effectLst/>
                <a:latin typeface="Times New Roman" panose="02020603050405020304" pitchFamily="18" charset="0"/>
                <a:ea typeface="Arial Unicode MS"/>
                <a:cs typeface="Times New Roman" panose="02020603050405020304" pitchFamily="18" charset="0"/>
              </a:rPr>
              <a:t>« L’approche par compétences dans les lycées professionnels ».</a:t>
            </a:r>
            <a:r>
              <a:rPr lang="fr-FR" sz="12800" dirty="0">
                <a:solidFill>
                  <a:schemeClr val="tx1"/>
                </a:solidFill>
              </a:rPr>
              <a:t> </a:t>
            </a:r>
          </a:p>
          <a:p>
            <a:pPr marL="1143000" indent="-1143000" algn="l">
              <a:buFont typeface="Wingdings" panose="05000000000000000000" pitchFamily="2" charset="2"/>
              <a:buChar char="Ø"/>
            </a:pPr>
            <a:endParaRPr lang="fr-FR" dirty="0">
              <a:solidFill>
                <a:schemeClr val="tx1"/>
              </a:solidFill>
            </a:endParaRPr>
          </a:p>
          <a:p>
            <a:pPr marL="1143000" indent="-1143000" algn="l">
              <a:buFont typeface="Wingdings" panose="05000000000000000000" pitchFamily="2" charset="2"/>
              <a:buChar char="Ø"/>
            </a:pPr>
            <a:r>
              <a:rPr lang="fr-FR" sz="12800" dirty="0">
                <a:solidFill>
                  <a:schemeClr val="tx1"/>
                </a:solidFill>
                <a:latin typeface="Times New Roman" panose="02020603050405020304" pitchFamily="18" charset="0"/>
                <a:cs typeface="Times New Roman" panose="02020603050405020304" pitchFamily="18" charset="0"/>
              </a:rPr>
              <a:t>Finalisation d’une Publication </a:t>
            </a:r>
            <a:r>
              <a:rPr lang="fr-FR" sz="12800" dirty="0">
                <a:solidFill>
                  <a:schemeClr val="tx1"/>
                </a:solidFill>
                <a:effectLst/>
                <a:latin typeface="Times New Roman" panose="02020603050405020304" pitchFamily="18" charset="0"/>
                <a:ea typeface="Times New Roman" panose="02020603050405020304" pitchFamily="18" charset="0"/>
              </a:rPr>
              <a:t>sur quelques points de vue sur l’Approche par Compétences.</a:t>
            </a:r>
            <a:endParaRPr lang="fr-FR" sz="12800" dirty="0">
              <a:solidFill>
                <a:schemeClr val="tx1"/>
              </a:solidFill>
              <a:latin typeface="Times New Roman" panose="02020603050405020304" pitchFamily="18"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16472262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47500" lnSpcReduction="20000"/>
          </a:bodyPr>
          <a:lstStyle/>
          <a:p>
            <a:endParaRPr lang="fr-FR" sz="6400" b="1" dirty="0">
              <a:solidFill>
                <a:schemeClr val="tx1"/>
              </a:solidFill>
            </a:endParaRPr>
          </a:p>
          <a:p>
            <a:pPr>
              <a:lnSpc>
                <a:spcPct val="107000"/>
              </a:lnSpc>
              <a:spcAft>
                <a:spcPts val="800"/>
              </a:spcAft>
            </a:pPr>
            <a:r>
              <a:rPr lang="fr-FR" sz="80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axes de réflexion</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7000" dirty="0">
                <a:solidFill>
                  <a:schemeClr val="tx1"/>
                </a:solidFill>
                <a:latin typeface="Times New Roman" panose="02020603050405020304" pitchFamily="18" charset="0"/>
                <a:cs typeface="Times New Roman" panose="02020603050405020304" pitchFamily="18" charset="0"/>
              </a:rPr>
              <a:t>Le multilinguisme : </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70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p>
          <a:p>
            <a:pPr marL="1143000" indent="-1143000" algn="just">
              <a:buFont typeface="Wingdings" panose="05000000000000000000" pitchFamily="2" charset="2"/>
              <a:buChar char="Ø"/>
            </a:pPr>
            <a:r>
              <a:rPr lang="fr-FR" sz="7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L’approche par Compétences – Année 2022-2023</a:t>
            </a:r>
          </a:p>
          <a:p>
            <a:pPr marL="1143000" indent="-1143000" algn="just">
              <a:buFont typeface="Wingdings" panose="05000000000000000000" pitchFamily="2" charset="2"/>
              <a:buChar char="Ø"/>
            </a:pPr>
            <a:r>
              <a:rPr lang="fr-FR" sz="7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L’analyse </a:t>
            </a:r>
            <a:r>
              <a:rPr lang="fr-FR" sz="7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Statistique Implicative – Année 2023-2024</a:t>
            </a:r>
            <a:endParaRPr lang="fr-FR" sz="7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endParaRPr lang="fr-FR" sz="7000" dirty="0">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endParaRPr lang="fr-FR" sz="11200" dirty="0">
              <a:solidFill>
                <a:schemeClr val="tx1"/>
              </a:solidFill>
              <a:latin typeface="Times New Roman" panose="02020603050405020304" pitchFamily="18" charset="0"/>
              <a:cs typeface="Times New Roman" panose="02020603050405020304" pitchFamily="18" charset="0"/>
            </a:endParaRPr>
          </a:p>
          <a:p>
            <a:pPr algn="l"/>
            <a:r>
              <a:rPr lang="fr-FR" sz="8000" dirty="0">
                <a:solidFill>
                  <a:schemeClr val="tx1"/>
                </a:solidFill>
              </a:rPr>
              <a:t> </a:t>
            </a: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3187892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8"/>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L’A</a:t>
            </a:r>
            <a:r>
              <a:rPr lang="fr-FR" sz="12800" b="1"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nalyse Statistique Implicative</a:t>
            </a: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 (20</a:t>
            </a:r>
            <a:r>
              <a:rPr lang="fr-FR" sz="12800" b="1"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23</a:t>
            </a: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-2024)</a:t>
            </a:r>
          </a:p>
          <a:p>
            <a:pPr>
              <a:lnSpc>
                <a:spcPct val="107000"/>
              </a:lnSpc>
              <a:spcAft>
                <a:spcPts val="800"/>
              </a:spcAft>
            </a:pPr>
            <a:r>
              <a:rPr lang="fr-FR" sz="12800" b="1"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L’ASI, un outil à mieux connaître pour son intérêt </a:t>
            </a:r>
          </a:p>
          <a:p>
            <a:pPr>
              <a:lnSpc>
                <a:spcPct val="107000"/>
              </a:lnSpc>
              <a:spcAft>
                <a:spcPts val="800"/>
              </a:spcAft>
            </a:pPr>
            <a:r>
              <a:rPr lang="fr-FR" sz="12800" b="1"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dans l’enseignement et l’évaluation</a:t>
            </a:r>
            <a:endParaRPr lang="fr-FR" sz="12800" i="1" dirty="0">
              <a:solidFill>
                <a:schemeClr val="tx1"/>
              </a:solidFill>
              <a:latin typeface="Times New Roman" panose="02020603050405020304" pitchFamily="18" charset="0"/>
              <a:cs typeface="Times New Roman" panose="02020603050405020304" pitchFamily="18" charset="0"/>
            </a:endParaRPr>
          </a:p>
          <a:p>
            <a:pPr marL="1143000" indent="-1143000" algn="just">
              <a:lnSpc>
                <a:spcPct val="115000"/>
              </a:lnSpc>
              <a:buFont typeface="Wingdings" panose="05000000000000000000" pitchFamily="2" charset="2"/>
              <a:buChar char="Ø"/>
            </a:pP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Septembre 2023 : </a:t>
            </a:r>
            <a:r>
              <a:rPr lang="fr-FR" sz="12800" kern="150" dirty="0">
                <a:solidFill>
                  <a:schemeClr val="tx1"/>
                </a:solidFill>
                <a:effectLst/>
                <a:latin typeface="Times New Roman" panose="02020603050405020304" pitchFamily="18" charset="0"/>
                <a:ea typeface="Arial Unicode MS"/>
                <a:cs typeface="Times New Roman" panose="02020603050405020304" pitchFamily="18" charset="0"/>
              </a:rPr>
              <a:t>Approche et usages dans les travaux internationaux concernant l’ASI</a:t>
            </a:r>
            <a:r>
              <a:rPr lang="fr-FR" sz="12800" kern="150" dirty="0">
                <a:solidFill>
                  <a:schemeClr val="tx1"/>
                </a:solidFill>
                <a:latin typeface="Times New Roman" panose="02020603050405020304" pitchFamily="18" charset="0"/>
                <a:ea typeface="Arial Unicode MS"/>
                <a:cs typeface="Times New Roman" panose="02020603050405020304" pitchFamily="18" charset="0"/>
              </a:rPr>
              <a:t>, l’e</a:t>
            </a:r>
            <a:r>
              <a:rPr lang="fr-FR" sz="12800" kern="150" dirty="0">
                <a:solidFill>
                  <a:schemeClr val="tx1"/>
                </a:solidFill>
                <a:effectLst/>
                <a:latin typeface="Times New Roman" panose="02020603050405020304" pitchFamily="18" charset="0"/>
                <a:ea typeface="Arial Unicode MS"/>
                <a:cs typeface="Times New Roman" panose="02020603050405020304" pitchFamily="18" charset="0"/>
              </a:rPr>
              <a:t>xemple au Brésil </a:t>
            </a:r>
            <a:r>
              <a:rPr lang="fr-FR" sz="12800" dirty="0">
                <a:solidFill>
                  <a:schemeClr val="tx1"/>
                </a:solidFill>
                <a:effectLst/>
                <a:latin typeface="Times New Roman" panose="02020603050405020304" pitchFamily="18" charset="0"/>
                <a:ea typeface="Times New Roman" panose="02020603050405020304" pitchFamily="18" charset="0"/>
              </a:rPr>
              <a:t>et les attendus sur le colloque international sur l’ASI 12</a:t>
            </a:r>
            <a:endParaRPr lang="fr-FR" sz="12800" kern="150" dirty="0">
              <a:solidFill>
                <a:schemeClr val="tx1"/>
              </a:solidFill>
              <a:effectLst/>
              <a:latin typeface="Times New Roman" panose="02020603050405020304" pitchFamily="18" charset="0"/>
              <a:ea typeface="Arial Unicode MS"/>
              <a:cs typeface="Times New Roman" panose="02020603050405020304" pitchFamily="18" charset="0"/>
            </a:endParaRPr>
          </a:p>
          <a:p>
            <a:pPr marL="1143000" indent="-1143000" algn="just">
              <a:lnSpc>
                <a:spcPct val="115000"/>
              </a:lnSpc>
              <a:buFont typeface="Wingdings" panose="05000000000000000000" pitchFamily="2" charset="2"/>
              <a:buChar char="Ø"/>
            </a:pPr>
            <a:r>
              <a:rPr lang="fr-FR" sz="1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Décembre</a:t>
            </a: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2023 et Mars 2024 : Suite du colloque, prise en compte </a:t>
            </a:r>
            <a:r>
              <a:rPr lang="fr-FR" sz="12800" dirty="0">
                <a:solidFill>
                  <a:schemeClr val="tx1"/>
                </a:solidFill>
                <a:effectLst/>
                <a:latin typeface="Times New Roman" panose="02020603050405020304" pitchFamily="18" charset="0"/>
                <a:ea typeface="Times New Roman" panose="02020603050405020304" pitchFamily="18" charset="0"/>
              </a:rPr>
              <a:t>des dimensions interculturelles, linguistiques (Maroc, Madagascar,…), ainsi que des exemples de son usage (Madagascar, Belgique, France, contrepoint critique)</a:t>
            </a:r>
          </a:p>
          <a:p>
            <a:pPr marL="1143000" indent="-1143000" algn="just">
              <a:lnSpc>
                <a:spcPct val="115000"/>
              </a:lnSpc>
              <a:buFont typeface="Wingdings" panose="05000000000000000000" pitchFamily="2" charset="2"/>
              <a:buChar char="Ø"/>
            </a:pPr>
            <a:r>
              <a:rPr lang="fr-FR" sz="1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Juin 2024 : Bilan sur l’ASI</a:t>
            </a:r>
            <a:endPar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1565028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47500" lnSpcReduction="20000"/>
          </a:bodyPr>
          <a:lstStyle/>
          <a:p>
            <a:endParaRPr lang="fr-FR" sz="6400" b="1" dirty="0">
              <a:solidFill>
                <a:schemeClr val="tx1"/>
              </a:solidFill>
            </a:endParaRPr>
          </a:p>
          <a:p>
            <a:pPr>
              <a:lnSpc>
                <a:spcPct val="107000"/>
              </a:lnSpc>
              <a:spcAft>
                <a:spcPts val="800"/>
              </a:spcAft>
            </a:pPr>
            <a:r>
              <a:rPr lang="fr-FR" sz="80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axes de réflexion</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7000" dirty="0">
                <a:solidFill>
                  <a:schemeClr val="tx1"/>
                </a:solidFill>
                <a:latin typeface="Times New Roman" panose="02020603050405020304" pitchFamily="18" charset="0"/>
                <a:cs typeface="Times New Roman" panose="02020603050405020304" pitchFamily="18" charset="0"/>
              </a:rPr>
              <a:t>Le multilinguisme : </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70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p>
          <a:p>
            <a:pPr marL="1143000" indent="-1143000" algn="just">
              <a:buFont typeface="Wingdings" panose="05000000000000000000" pitchFamily="2" charset="2"/>
              <a:buChar char="Ø"/>
            </a:pPr>
            <a:r>
              <a:rPr lang="fr-FR" sz="7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L’approche par Compétences – Année 2022-2023</a:t>
            </a:r>
          </a:p>
          <a:p>
            <a:pPr marL="1143000" indent="-1143000" algn="just">
              <a:buFont typeface="Wingdings" panose="05000000000000000000" pitchFamily="2" charset="2"/>
              <a:buChar char="Ø"/>
            </a:pP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L’analyse </a:t>
            </a:r>
            <a:r>
              <a:rPr lang="fr-FR" sz="7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Statistique Implicative – Année 2023-2024</a:t>
            </a:r>
          </a:p>
          <a:p>
            <a:pPr marL="1143000" indent="-1143000" algn="just">
              <a:buFont typeface="Wingdings" panose="05000000000000000000" pitchFamily="2" charset="2"/>
              <a:buChar char="Ø"/>
            </a:pPr>
            <a:r>
              <a:rPr lang="fr-FR" sz="7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actions de diffusion de la « Culture scientifique » - Différentes réunions</a:t>
            </a:r>
          </a:p>
          <a:p>
            <a:pPr algn="l"/>
            <a:endParaRPr lang="fr-FR" sz="8000" dirty="0">
              <a:solidFill>
                <a:schemeClr val="tx1"/>
              </a:solidFill>
            </a:endParaRP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867896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382137"/>
            <a:ext cx="12191999" cy="6719271"/>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actions de diffusion de la « Culture scientifique »</a:t>
            </a:r>
          </a:p>
          <a:p>
            <a:pPr marL="1143000" indent="-1143000" algn="just">
              <a:lnSpc>
                <a:spcPct val="115000"/>
              </a:lnSpc>
              <a:buFont typeface="Wingdings" panose="05000000000000000000" pitchFamily="2" charset="2"/>
              <a:buChar char="Ø"/>
            </a:pP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Des projets aboutis ou non : </a:t>
            </a:r>
            <a:r>
              <a:rPr lang="fr-FR" sz="12800" dirty="0">
                <a:solidFill>
                  <a:schemeClr val="tx1"/>
                </a:solidFill>
                <a:effectLst/>
                <a:latin typeface="Times New Roman" panose="02020603050405020304" pitchFamily="18" charset="0"/>
                <a:ea typeface="Times New Roman" panose="02020603050405020304" pitchFamily="18" charset="0"/>
              </a:rPr>
              <a:t>Septembre 2019</a:t>
            </a:r>
            <a:r>
              <a:rPr lang="fr-FR" sz="12800" dirty="0">
                <a:solidFill>
                  <a:schemeClr val="tx1"/>
                </a:solidFill>
                <a:latin typeface="Times New Roman" panose="02020603050405020304" pitchFamily="18" charset="0"/>
                <a:ea typeface="Times New Roman" panose="02020603050405020304" pitchFamily="18" charset="0"/>
              </a:rPr>
              <a:t>, O</a:t>
            </a:r>
            <a:r>
              <a:rPr lang="fr-FR" sz="12800" dirty="0">
                <a:solidFill>
                  <a:schemeClr val="tx1"/>
                </a:solidFill>
                <a:effectLst/>
                <a:latin typeface="Times New Roman" panose="02020603050405020304" pitchFamily="18" charset="0"/>
                <a:ea typeface="Times New Roman" panose="02020603050405020304" pitchFamily="18" charset="0"/>
              </a:rPr>
              <a:t>ctobre 2020 et Octobre 2021 :</a:t>
            </a:r>
            <a:r>
              <a:rPr lang="fr-FR" sz="9600" dirty="0">
                <a:solidFill>
                  <a:schemeClr val="tx1"/>
                </a:solidFill>
                <a:effectLst/>
                <a:latin typeface="Times New Roman" panose="02020603050405020304" pitchFamily="18" charset="0"/>
                <a:ea typeface="Times New Roman" panose="02020603050405020304" pitchFamily="18" charset="0"/>
              </a:rPr>
              <a:t> </a:t>
            </a:r>
          </a:p>
          <a:p>
            <a:pPr algn="just">
              <a:lnSpc>
                <a:spcPct val="115000"/>
              </a:lnSpc>
            </a:pPr>
            <a:r>
              <a:rPr lang="fr-FR" sz="9600" dirty="0">
                <a:solidFill>
                  <a:schemeClr val="tx1"/>
                </a:solidFill>
                <a:latin typeface="Times New Roman" panose="02020603050405020304" pitchFamily="18" charset="0"/>
                <a:ea typeface="Times New Roman" panose="02020603050405020304" pitchFamily="18" charset="0"/>
              </a:rPr>
              <a:t>		</a:t>
            </a:r>
            <a:r>
              <a:rPr lang="fr-FR" sz="11200" dirty="0" err="1">
                <a:solidFill>
                  <a:schemeClr val="tx1"/>
                </a:solidFill>
                <a:effectLst/>
                <a:latin typeface="Times New Roman" panose="02020603050405020304" pitchFamily="18" charset="0"/>
                <a:ea typeface="Times New Roman" panose="02020603050405020304" pitchFamily="18" charset="0"/>
              </a:rPr>
              <a:t>ResCo</a:t>
            </a:r>
            <a:r>
              <a:rPr lang="fr-FR" sz="11200" dirty="0">
                <a:solidFill>
                  <a:schemeClr val="tx1"/>
                </a:solidFill>
                <a:effectLst/>
                <a:latin typeface="Times New Roman" panose="02020603050405020304" pitchFamily="18" charset="0"/>
                <a:ea typeface="Times New Roman" panose="02020603050405020304" pitchFamily="18" charset="0"/>
              </a:rPr>
              <a:t> à l’international (Julien </a:t>
            </a:r>
            <a:r>
              <a:rPr lang="fr-FR" sz="11200" dirty="0" err="1">
                <a:solidFill>
                  <a:schemeClr val="tx1"/>
                </a:solidFill>
                <a:effectLst/>
                <a:latin typeface="Times New Roman" panose="02020603050405020304" pitchFamily="18" charset="0"/>
                <a:ea typeface="Times New Roman" panose="02020603050405020304" pitchFamily="18" charset="0"/>
              </a:rPr>
              <a:t>Lavolé</a:t>
            </a:r>
            <a:r>
              <a:rPr lang="fr-FR" sz="11200" dirty="0">
                <a:solidFill>
                  <a:schemeClr val="tx1"/>
                </a:solidFill>
                <a:effectLst/>
                <a:latin typeface="Times New Roman" panose="02020603050405020304" pitchFamily="18" charset="0"/>
                <a:ea typeface="Times New Roman" panose="02020603050405020304" pitchFamily="18" charset="0"/>
              </a:rPr>
              <a:t>) ; </a:t>
            </a:r>
            <a:r>
              <a:rPr lang="fr-FR" sz="11200" kern="150" dirty="0">
                <a:solidFill>
                  <a:schemeClr val="tx1"/>
                </a:solidFill>
                <a:effectLst/>
                <a:latin typeface="Times New Roman" panose="02020603050405020304" pitchFamily="18" charset="0"/>
                <a:ea typeface="Arial Unicode MS"/>
                <a:cs typeface="Times New Roman" panose="02020603050405020304" pitchFamily="18" charset="0"/>
              </a:rPr>
              <a:t>La question des projets AUF</a:t>
            </a:r>
            <a:r>
              <a:rPr lang="fr-FR" sz="11200" kern="150" dirty="0">
                <a:solidFill>
                  <a:schemeClr val="tx1"/>
                </a:solidFill>
                <a:latin typeface="Times New Roman" panose="02020603050405020304" pitchFamily="18" charset="0"/>
                <a:ea typeface="Arial Unicode MS"/>
                <a:cs typeface="Times New Roman" panose="02020603050405020304" pitchFamily="18" charset="0"/>
              </a:rPr>
              <a:t> 			(</a:t>
            </a:r>
            <a:r>
              <a:rPr lang="fr-FR" sz="11200" kern="150" dirty="0">
                <a:solidFill>
                  <a:schemeClr val="tx1"/>
                </a:solidFill>
                <a:effectLst/>
                <a:latin typeface="Times New Roman" panose="02020603050405020304" pitchFamily="18" charset="0"/>
                <a:ea typeface="Arial Unicode MS"/>
                <a:cs typeface="Times New Roman" panose="02020603050405020304" pitchFamily="18" charset="0"/>
              </a:rPr>
              <a:t>Christian</a:t>
            </a:r>
            <a:r>
              <a:rPr lang="fr-FR" sz="11200" kern="150" dirty="0">
                <a:solidFill>
                  <a:schemeClr val="tx1"/>
                </a:solidFill>
                <a:latin typeface="Times New Roman" panose="02020603050405020304" pitchFamily="18" charset="0"/>
                <a:ea typeface="Arial Unicode MS"/>
                <a:cs typeface="Times New Roman" panose="02020603050405020304" pitchFamily="18" charset="0"/>
              </a:rPr>
              <a:t> </a:t>
            </a:r>
            <a:r>
              <a:rPr lang="fr-FR" sz="11200" kern="150" dirty="0" err="1">
                <a:solidFill>
                  <a:schemeClr val="tx1"/>
                </a:solidFill>
                <a:effectLst/>
                <a:latin typeface="Times New Roman" panose="02020603050405020304" pitchFamily="18" charset="0"/>
                <a:ea typeface="Arial Unicode MS"/>
                <a:cs typeface="Times New Roman" panose="02020603050405020304" pitchFamily="18" charset="0"/>
              </a:rPr>
              <a:t>Mercat</a:t>
            </a:r>
            <a:r>
              <a:rPr lang="fr-FR" sz="11200" kern="150" dirty="0">
                <a:solidFill>
                  <a:schemeClr val="tx1"/>
                </a:solidFill>
                <a:effectLst/>
                <a:latin typeface="Times New Roman" panose="02020603050405020304" pitchFamily="18" charset="0"/>
                <a:ea typeface="Arial Unicode MS"/>
                <a:cs typeface="Times New Roman" panose="02020603050405020304" pitchFamily="18" charset="0"/>
              </a:rPr>
              <a:t>)</a:t>
            </a:r>
            <a:r>
              <a:rPr lang="fr-FR" sz="11200" kern="150" dirty="0">
                <a:solidFill>
                  <a:schemeClr val="tx1"/>
                </a:solidFill>
                <a:latin typeface="Times New Roman" panose="02020603050405020304" pitchFamily="18" charset="0"/>
                <a:ea typeface="Arial Unicode MS"/>
                <a:cs typeface="Times New Roman" panose="02020603050405020304" pitchFamily="18" charset="0"/>
              </a:rPr>
              <a:t>; </a:t>
            </a:r>
            <a:r>
              <a:rPr lang="fr-FR" sz="11200" dirty="0">
                <a:solidFill>
                  <a:schemeClr val="tx1"/>
                </a:solidFill>
                <a:latin typeface="Times New Roman" panose="02020603050405020304" pitchFamily="18" charset="0"/>
                <a:ea typeface="Times New Roman" panose="02020603050405020304" pitchFamily="18" charset="0"/>
              </a:rPr>
              <a:t>G</a:t>
            </a:r>
            <a:r>
              <a:rPr lang="fr-FR" sz="11200" dirty="0">
                <a:solidFill>
                  <a:schemeClr val="tx1"/>
                </a:solidFill>
                <a:effectLst/>
                <a:latin typeface="Times New Roman" panose="02020603050405020304" pitchFamily="18" charset="0"/>
                <a:ea typeface="Times New Roman" panose="02020603050405020304" pitchFamily="18" charset="0"/>
              </a:rPr>
              <a:t>roupe de travail autour d'EMF 2022 à Cotonou 			(Pierre</a:t>
            </a:r>
            <a:r>
              <a:rPr lang="fr-FR" sz="11200" dirty="0">
                <a:solidFill>
                  <a:schemeClr val="tx1"/>
                </a:solidFill>
                <a:latin typeface="Times New Roman" panose="02020603050405020304" pitchFamily="18" charset="0"/>
                <a:ea typeface="Times New Roman" panose="02020603050405020304" pitchFamily="18" charset="0"/>
              </a:rPr>
              <a:t> </a:t>
            </a:r>
            <a:r>
              <a:rPr lang="fr-FR" sz="11200" dirty="0">
                <a:solidFill>
                  <a:schemeClr val="tx1"/>
                </a:solidFill>
                <a:effectLst/>
                <a:latin typeface="Times New Roman" panose="02020603050405020304" pitchFamily="18" charset="0"/>
                <a:ea typeface="Times New Roman" panose="02020603050405020304" pitchFamily="18" charset="0"/>
              </a:rPr>
              <a:t>Arnoux, Christian </a:t>
            </a:r>
            <a:r>
              <a:rPr lang="fr-FR" sz="11200" dirty="0" err="1">
                <a:solidFill>
                  <a:schemeClr val="tx1"/>
                </a:solidFill>
                <a:effectLst/>
                <a:latin typeface="Times New Roman" panose="02020603050405020304" pitchFamily="18" charset="0"/>
                <a:ea typeface="Times New Roman" panose="02020603050405020304" pitchFamily="18" charset="0"/>
              </a:rPr>
              <a:t>Mercat</a:t>
            </a:r>
            <a:r>
              <a:rPr lang="fr-FR" sz="11200" dirty="0">
                <a:solidFill>
                  <a:schemeClr val="tx1"/>
                </a:solidFill>
                <a:effectLst/>
                <a:latin typeface="Times New Roman" panose="02020603050405020304" pitchFamily="18" charset="0"/>
                <a:ea typeface="Times New Roman" panose="02020603050405020304" pitchFamily="18" charset="0"/>
              </a:rPr>
              <a:t>, Jean-Jacques Salone)</a:t>
            </a:r>
          </a:p>
          <a:p>
            <a:pPr marL="1143000" indent="-1143000" algn="just">
              <a:lnSpc>
                <a:spcPct val="115000"/>
              </a:lnSpc>
              <a:buFont typeface="Wingdings" panose="05000000000000000000" pitchFamily="2" charset="2"/>
              <a:buChar char="Ø"/>
            </a:pP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Laboratoires de Mathématiques (Villani-</a:t>
            </a:r>
            <a:r>
              <a:rPr lang="fr-FR" sz="12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Torrosian</a:t>
            </a: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Perspectives – rôle des IREM : </a:t>
            </a:r>
            <a:r>
              <a:rPr lang="fr-FR" sz="1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Décembre 2019, Octobre 2020 , Mars 2020 et Mars 2021 : </a:t>
            </a:r>
          </a:p>
          <a:p>
            <a:pPr algn="just">
              <a:lnSpc>
                <a:spcPct val="115000"/>
              </a:lnSpc>
            </a:pPr>
            <a:r>
              <a:rPr lang="fr-FR" sz="112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Les laboratoires en Lycée Professionnel (Carole Baheux)</a:t>
            </a:r>
            <a:r>
              <a:rPr lang="fr-FR" sz="11200" dirty="0">
                <a:solidFill>
                  <a:schemeClr val="tx1"/>
                </a:solidFill>
                <a:effectLst/>
                <a:latin typeface="Times New Roman" panose="02020603050405020304" pitchFamily="18" charset="0"/>
                <a:ea typeface="Times New Roman" panose="02020603050405020304" pitchFamily="18" charset="0"/>
              </a:rPr>
              <a:t> ), au lycée 			français à Alger (Jannick 	</a:t>
            </a:r>
            <a:r>
              <a:rPr lang="fr-FR" sz="11200" dirty="0" err="1">
                <a:solidFill>
                  <a:schemeClr val="tx1"/>
                </a:solidFill>
                <a:effectLst/>
                <a:latin typeface="Times New Roman" panose="02020603050405020304" pitchFamily="18" charset="0"/>
                <a:ea typeface="Times New Roman" panose="02020603050405020304" pitchFamily="18" charset="0"/>
              </a:rPr>
              <a:t>Trunkenwald</a:t>
            </a:r>
            <a:r>
              <a:rPr lang="fr-FR" sz="11200" dirty="0">
                <a:solidFill>
                  <a:schemeClr val="tx1"/>
                </a:solidFill>
                <a:effectLst/>
                <a:latin typeface="Times New Roman" panose="02020603050405020304" pitchFamily="18" charset="0"/>
                <a:ea typeface="Times New Roman" panose="02020603050405020304" pitchFamily="18" charset="0"/>
              </a:rPr>
              <a:t>, Djamila </a:t>
            </a:r>
            <a:r>
              <a:rPr lang="fr-FR" sz="11200" dirty="0" err="1">
                <a:solidFill>
                  <a:schemeClr val="tx1"/>
                </a:solidFill>
                <a:effectLst/>
                <a:latin typeface="Times New Roman" panose="02020603050405020304" pitchFamily="18" charset="0"/>
                <a:ea typeface="Times New Roman" panose="02020603050405020304" pitchFamily="18" charset="0"/>
              </a:rPr>
              <a:t>Megherbi</a:t>
            </a:r>
            <a:r>
              <a:rPr lang="fr-FR" sz="11200" dirty="0">
                <a:solidFill>
                  <a:schemeClr val="tx1"/>
                </a:solidFill>
                <a:effectLst/>
                <a:latin typeface="Times New Roman" panose="02020603050405020304" pitchFamily="18" charset="0"/>
                <a:ea typeface="Times New Roman" panose="02020603050405020304" pitchFamily="18" charset="0"/>
              </a:rPr>
              <a:t>), à Mayotte 		(Jean-Jacques Salone) et dans les DOM-TOM. </a:t>
            </a:r>
          </a:p>
          <a:p>
            <a:pPr algn="just">
              <a:lnSpc>
                <a:spcPct val="115000"/>
              </a:lnSpc>
            </a:pPr>
            <a:r>
              <a:rPr lang="fr-FR" sz="11200" dirty="0">
                <a:solidFill>
                  <a:schemeClr val="tx1"/>
                </a:solidFill>
                <a:latin typeface="Times New Roman" panose="02020603050405020304" pitchFamily="18" charset="0"/>
                <a:ea typeface="Times New Roman" panose="02020603050405020304" pitchFamily="18" charset="0"/>
              </a:rPr>
              <a:t>		</a:t>
            </a:r>
            <a:r>
              <a:rPr lang="fr-FR" sz="11200" dirty="0">
                <a:solidFill>
                  <a:schemeClr val="tx1"/>
                </a:solidFill>
                <a:effectLst/>
                <a:latin typeface="Times New Roman" panose="02020603050405020304" pitchFamily="18" charset="0"/>
                <a:ea typeface="Times New Roman" panose="02020603050405020304" pitchFamily="18" charset="0"/>
              </a:rPr>
              <a:t>Diffusion d'une culture mathématique et pratiques scolaires</a:t>
            </a:r>
            <a:endPar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buFont typeface="Wingdings" panose="05000000000000000000" pitchFamily="2" charset="2"/>
              <a:buChar char="Ø"/>
            </a:pPr>
            <a:endParaRPr lang="fr-FR"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640774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8"/>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actions de diffusion de la « Culture scientifique »</a:t>
            </a:r>
          </a:p>
          <a:p>
            <a:pPr marL="1143000" lvl="0" indent="-1143000" algn="just">
              <a:lnSpc>
                <a:spcPct val="115000"/>
              </a:lnSpc>
              <a:spcAft>
                <a:spcPts val="1000"/>
              </a:spcAft>
              <a:buFont typeface="Wingdings" panose="05000000000000000000" pitchFamily="2" charset="2"/>
              <a:buChar char="Ø"/>
            </a:pPr>
            <a:endParaRPr lang="fr-FR" sz="1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Décembre 2020 : </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Présentation de quelques initiatives internationales : CIMPA et de CANP </a:t>
            </a:r>
            <a:r>
              <a:rPr lang="fr-FR" sz="11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Capacity</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&amp; Networking Project)</a:t>
            </a:r>
            <a:endParaRPr lang="fr-FR" sz="1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Décembre 2021 : Les activités de l’association </a:t>
            </a:r>
            <a:r>
              <a:rPr lang="fr-FR" sz="11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Animath</a:t>
            </a: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(Martin </a:t>
            </a:r>
            <a:r>
              <a:rPr lang="fr-FR" sz="112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Andler</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Christian Duhamel). Stratégie mis en place en Afrique subsaharienne</a:t>
            </a:r>
          </a:p>
          <a:p>
            <a:pPr marL="1143000" lvl="0" indent="-1143000" algn="just">
              <a:lnSpc>
                <a:spcPct val="115000"/>
              </a:lnSpc>
              <a:spcAft>
                <a:spcPts val="1000"/>
              </a:spcAft>
              <a:buFont typeface="Wingdings" panose="05000000000000000000" pitchFamily="2" charset="2"/>
              <a:buChar char="Ø"/>
            </a:pP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Juin 2022 : </a:t>
            </a: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associations de professeurs de mathématiques, leur rayonnement, le rôle des inspecteurs au niveau international</a:t>
            </a:r>
            <a:r>
              <a:rPr lang="fr-FR" sz="1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 l</a:t>
            </a:r>
            <a:r>
              <a:rPr lang="fr-FR" sz="1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'association APROMARS au Mali, réactions et partage d'expériences avec des collègues engagés dans d'autres associations (SIMRA et SMA (Maroc), APMEP, </a:t>
            </a:r>
            <a:r>
              <a:rPr lang="fr-FR" sz="112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Animath</a:t>
            </a:r>
            <a:r>
              <a:rPr lang="fr-FR" sz="1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1143000" lvl="0" indent="-1143000" algn="just">
              <a:lnSpc>
                <a:spcPct val="115000"/>
              </a:lnSpc>
              <a:spcAft>
                <a:spcPts val="1000"/>
              </a:spcAft>
              <a:buFont typeface="Wingdings" panose="05000000000000000000" pitchFamily="2" charset="2"/>
              <a:buChar char="Ø"/>
            </a:pPr>
            <a:endParaRPr lang="fr-FR" sz="9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880982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40000" lnSpcReduction="20000"/>
          </a:bodyPr>
          <a:lstStyle/>
          <a:p>
            <a:endParaRPr lang="fr-FR" sz="6400" b="1" dirty="0">
              <a:solidFill>
                <a:schemeClr val="tx1"/>
              </a:solidFill>
            </a:endParaRPr>
          </a:p>
          <a:p>
            <a:pPr>
              <a:lnSpc>
                <a:spcPct val="107000"/>
              </a:lnSpc>
              <a:spcAft>
                <a:spcPts val="800"/>
              </a:spcAft>
            </a:pPr>
            <a:r>
              <a:rPr lang="fr-FR" sz="80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axes de réflexion</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7000" dirty="0">
                <a:solidFill>
                  <a:schemeClr val="tx1"/>
                </a:solidFill>
                <a:latin typeface="Times New Roman" panose="02020603050405020304" pitchFamily="18" charset="0"/>
                <a:cs typeface="Times New Roman" panose="02020603050405020304" pitchFamily="18" charset="0"/>
              </a:rPr>
              <a:t>Le multilinguisme : </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70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p>
          <a:p>
            <a:pPr marL="1143000" indent="-1143000" algn="just">
              <a:buFont typeface="Wingdings" panose="05000000000000000000" pitchFamily="2" charset="2"/>
              <a:buChar char="Ø"/>
            </a:pPr>
            <a:r>
              <a:rPr lang="fr-FR" sz="7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L’approche par Compétences – Année 2022-2023</a:t>
            </a:r>
          </a:p>
          <a:p>
            <a:pPr marL="1143000" indent="-1143000" algn="just">
              <a:buFont typeface="Wingdings" panose="05000000000000000000" pitchFamily="2" charset="2"/>
              <a:buChar char="Ø"/>
            </a:pP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L’analyse </a:t>
            </a:r>
            <a:r>
              <a:rPr lang="fr-FR" sz="7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Statistique Implicative – Année 2023-2024</a:t>
            </a:r>
          </a:p>
          <a:p>
            <a:pPr marL="1143000" indent="-1143000" algn="just">
              <a:buFont typeface="Wingdings" panose="05000000000000000000" pitchFamily="2" charset="2"/>
              <a:buChar char="Ø"/>
            </a:pP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actions de diffusion de la « Culture scientifique » – Différentes   réunions</a:t>
            </a:r>
          </a:p>
          <a:p>
            <a:pPr marL="1143000" indent="-1143000" algn="just">
              <a:buFont typeface="Wingdings" panose="05000000000000000000" pitchFamily="2" charset="2"/>
              <a:buChar char="Ø"/>
            </a:pPr>
            <a:r>
              <a:rPr lang="fr-FR" sz="7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Création ou </a:t>
            </a:r>
            <a:r>
              <a:rPr lang="fr-FR" sz="7000" b="1"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re-création</a:t>
            </a:r>
            <a:r>
              <a:rPr lang="fr-FR" sz="7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d’IREM ou de structure proche – Différentes réunions</a:t>
            </a:r>
          </a:p>
          <a:p>
            <a:pPr algn="l"/>
            <a:endParaRPr lang="fr-FR" sz="8000" dirty="0">
              <a:solidFill>
                <a:schemeClr val="tx1"/>
              </a:solidFill>
            </a:endParaRP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382247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8"/>
          </a:xfrm>
        </p:spPr>
        <p:txBody>
          <a:bodyPr>
            <a:normAutofit fontScale="325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Création ou </a:t>
            </a:r>
            <a:r>
              <a:rPr lang="fr-FR" sz="12800" b="1" dirty="0" err="1">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re-création</a:t>
            </a: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 d’IREM </a:t>
            </a: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ou de structure proche</a:t>
            </a:r>
          </a:p>
          <a:p>
            <a:pPr>
              <a:lnSpc>
                <a:spcPct val="107000"/>
              </a:lnSpc>
              <a:spcAft>
                <a:spcPts val="800"/>
              </a:spcAft>
            </a:pPr>
            <a:endParaRPr lang="fr-FR" sz="1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Décembre 2019 : </a:t>
            </a:r>
            <a:r>
              <a:rPr lang="fr-FR" sz="8600" dirty="0">
                <a:solidFill>
                  <a:schemeClr val="tx1"/>
                </a:solidFill>
                <a:effectLst/>
                <a:latin typeface="Times New Roman" panose="02020603050405020304" pitchFamily="18" charset="0"/>
                <a:ea typeface="Times New Roman" panose="02020603050405020304" pitchFamily="18" charset="0"/>
              </a:rPr>
              <a:t>Situation des réformes curriculaires, rôle des IREM, au Brésil (Marlene Alves Dias)</a:t>
            </a:r>
            <a:endPar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pPr>
            <a:r>
              <a:rPr lang="fr-FR" sz="8600" dirty="0">
                <a:solidFill>
                  <a:schemeClr val="tx1"/>
                </a:solidFill>
                <a:effectLst/>
                <a:latin typeface="Times New Roman" panose="02020603050405020304" pitchFamily="18" charset="0"/>
                <a:ea typeface="Times New Roman" panose="02020603050405020304" pitchFamily="18" charset="0"/>
              </a:rPr>
              <a:t>Décembre 2020 et Mars 2021 : Activités des IREM dans les DOM TOM (La Réunion, Mayotte en création, Nouvelle Calédonie, Antilles) et lien avec Madagascar (Luc </a:t>
            </a:r>
            <a:r>
              <a:rPr lang="fr-FR" sz="8600" dirty="0" err="1">
                <a:solidFill>
                  <a:schemeClr val="tx1"/>
                </a:solidFill>
                <a:effectLst/>
                <a:latin typeface="Times New Roman" panose="02020603050405020304" pitchFamily="18" charset="0"/>
                <a:ea typeface="Times New Roman" panose="02020603050405020304" pitchFamily="18" charset="0"/>
              </a:rPr>
              <a:t>Tiennot</a:t>
            </a:r>
            <a:r>
              <a:rPr lang="fr-FR" sz="8600" dirty="0">
                <a:solidFill>
                  <a:schemeClr val="tx1"/>
                </a:solidFill>
                <a:effectLst/>
                <a:latin typeface="Times New Roman" panose="02020603050405020304" pitchFamily="18" charset="0"/>
                <a:ea typeface="Times New Roman" panose="02020603050405020304" pitchFamily="18" charset="0"/>
              </a:rPr>
              <a:t>, Jean-Jacques Salone, Alban Da Silva, </a:t>
            </a:r>
            <a:r>
              <a:rPr lang="fr-FR" sz="8600" dirty="0" err="1">
                <a:solidFill>
                  <a:schemeClr val="tx1"/>
                </a:solidFill>
                <a:effectLst/>
                <a:latin typeface="Times New Roman" panose="02020603050405020304" pitchFamily="18" charset="0"/>
                <a:ea typeface="Times New Roman" panose="02020603050405020304" pitchFamily="18" charset="0"/>
              </a:rPr>
              <a:t>Elysé</a:t>
            </a:r>
            <a:r>
              <a:rPr lang="fr-FR" sz="8600" dirty="0">
                <a:solidFill>
                  <a:schemeClr val="tx1"/>
                </a:solidFill>
                <a:effectLst/>
                <a:latin typeface="Times New Roman" panose="02020603050405020304" pitchFamily="18" charset="0"/>
                <a:ea typeface="Times New Roman" panose="02020603050405020304" pitchFamily="18" charset="0"/>
              </a:rPr>
              <a:t> </a:t>
            </a:r>
            <a:r>
              <a:rPr lang="fr-FR" sz="8600" dirty="0" err="1">
                <a:solidFill>
                  <a:schemeClr val="tx1"/>
                </a:solidFill>
                <a:effectLst/>
                <a:latin typeface="Times New Roman" panose="02020603050405020304" pitchFamily="18" charset="0"/>
                <a:ea typeface="Times New Roman" panose="02020603050405020304" pitchFamily="18" charset="0"/>
              </a:rPr>
              <a:t>Rajaonarimanana</a:t>
            </a:r>
            <a:r>
              <a:rPr lang="fr-FR" sz="8600" dirty="0">
                <a:solidFill>
                  <a:schemeClr val="tx1"/>
                </a:solidFill>
                <a:effectLst/>
                <a:latin typeface="Times New Roman" panose="02020603050405020304" pitchFamily="18" charset="0"/>
                <a:ea typeface="Times New Roman" panose="02020603050405020304" pitchFamily="18" charset="0"/>
              </a:rPr>
              <a:t>)</a:t>
            </a:r>
            <a:endParaRPr lang="fr-FR" sz="8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15000"/>
              </a:lnSpc>
              <a:spcAft>
                <a:spcPts val="1000"/>
              </a:spcAft>
            </a:pPr>
            <a:endParaRPr lang="fr-FR" sz="8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655128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40000" lnSpcReduction="20000"/>
          </a:bodyPr>
          <a:lstStyle/>
          <a:p>
            <a:endParaRPr lang="fr-FR" sz="6400" b="1" dirty="0">
              <a:solidFill>
                <a:schemeClr val="tx1"/>
              </a:solidFill>
            </a:endParaRPr>
          </a:p>
          <a:p>
            <a:pPr>
              <a:lnSpc>
                <a:spcPct val="107000"/>
              </a:lnSpc>
              <a:spcAft>
                <a:spcPts val="800"/>
              </a:spcAft>
            </a:pPr>
            <a:r>
              <a:rPr lang="fr-FR" sz="80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axes de réflexion</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7000" dirty="0">
                <a:solidFill>
                  <a:schemeClr val="tx1"/>
                </a:solidFill>
                <a:latin typeface="Times New Roman" panose="02020603050405020304" pitchFamily="18" charset="0"/>
                <a:cs typeface="Times New Roman" panose="02020603050405020304" pitchFamily="18" charset="0"/>
              </a:rPr>
              <a:t>Le multilinguisme : </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70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p>
          <a:p>
            <a:pPr marL="1143000" indent="-1143000" algn="just">
              <a:buFont typeface="Wingdings" panose="05000000000000000000" pitchFamily="2" charset="2"/>
              <a:buChar char="Ø"/>
            </a:pPr>
            <a:r>
              <a:rPr lang="fr-FR" sz="7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L’approche par Compétences – Année 2022-2023</a:t>
            </a:r>
          </a:p>
          <a:p>
            <a:pPr marL="1143000" indent="-1143000" algn="just">
              <a:buFont typeface="Wingdings" panose="05000000000000000000" pitchFamily="2" charset="2"/>
              <a:buChar char="Ø"/>
            </a:pP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L’analyse </a:t>
            </a:r>
            <a:r>
              <a:rPr lang="fr-FR" sz="7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Statistique Implicative – Année 2023-2024</a:t>
            </a:r>
          </a:p>
          <a:p>
            <a:pPr marL="1143000" indent="-1143000" algn="just">
              <a:buFont typeface="Wingdings" panose="05000000000000000000" pitchFamily="2" charset="2"/>
              <a:buChar char="Ø"/>
            </a:pP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actions de diffusion de la « Culture scientifique » – Différentes   réunions</a:t>
            </a:r>
          </a:p>
          <a:p>
            <a:pPr marL="1143000" indent="-1143000" algn="just">
              <a:buFont typeface="Wingdings" panose="05000000000000000000" pitchFamily="2" charset="2"/>
              <a:buChar char="Ø"/>
            </a:pP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Création ou </a:t>
            </a:r>
            <a:r>
              <a:rPr lang="fr-FR" sz="70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re-création</a:t>
            </a:r>
            <a:r>
              <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d’IREM ou de structure proche – Différentes réunions</a:t>
            </a:r>
          </a:p>
          <a:p>
            <a:pPr marL="1143000" indent="-1143000" algn="just">
              <a:buFont typeface="Wingdings" panose="05000000000000000000" pitchFamily="2" charset="2"/>
              <a:buChar char="Ø"/>
            </a:pPr>
            <a:r>
              <a:rPr lang="fr-FR" sz="7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Réformes curriculaires et formation</a:t>
            </a:r>
            <a:r>
              <a:rPr lang="fr-FR" sz="7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Différentes réunions</a:t>
            </a:r>
          </a:p>
          <a:p>
            <a:pPr marL="1143000" indent="-1143000" algn="just">
              <a:buFont typeface="Wingdings" panose="05000000000000000000" pitchFamily="2" charset="2"/>
              <a:buChar char="Ø"/>
            </a:pPr>
            <a:endParaRPr lang="fr-FR" sz="70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l"/>
            <a:endParaRPr lang="fr-FR" sz="8000" dirty="0">
              <a:solidFill>
                <a:schemeClr val="tx1"/>
              </a:solidFill>
            </a:endParaRP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909420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518615"/>
            <a:ext cx="12191999" cy="6582793"/>
          </a:xfrm>
        </p:spPr>
        <p:txBody>
          <a:bodyPr>
            <a:normAutofit fontScale="325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Réformes curriculaires et formation</a:t>
            </a:r>
            <a:endParaRPr lang="fr-FR" sz="1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sz="9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Décembre 2019 : </a:t>
            </a:r>
            <a:r>
              <a:rPr lang="fr-FR" sz="9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Situation des réformes curriculaires, rôle des IREM, au Brésil (Marlene Alves Dias)</a:t>
            </a:r>
          </a:p>
          <a:p>
            <a:pPr marL="1143000" indent="-1143000" algn="just">
              <a:lnSpc>
                <a:spcPct val="115000"/>
              </a:lnSpc>
              <a:spcAft>
                <a:spcPts val="1000"/>
              </a:spcAft>
              <a:buFont typeface="Wingdings" panose="05000000000000000000" pitchFamily="2" charset="2"/>
              <a:buChar char="Ø"/>
            </a:pPr>
            <a:r>
              <a:rPr lang="fr-FR" sz="9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Mars 2020 : La question générale de la Formation Continue en RDC (Alexandre </a:t>
            </a:r>
            <a:r>
              <a:rPr lang="fr-FR" sz="98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Bendeko</a:t>
            </a:r>
            <a:r>
              <a:rPr lang="fr-FR" sz="9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98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Mopondi</a:t>
            </a:r>
            <a:r>
              <a:rPr lang="fr-FR" sz="9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1143000" indent="-1143000" algn="just">
              <a:lnSpc>
                <a:spcPct val="115000"/>
              </a:lnSpc>
              <a:spcAft>
                <a:spcPts val="1000"/>
              </a:spcAft>
              <a:buFont typeface="Wingdings" panose="05000000000000000000" pitchFamily="2" charset="2"/>
              <a:buChar char="Ø"/>
            </a:pPr>
            <a:r>
              <a:rPr lang="fr-FR" sz="98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Juin 2020 : La formation, l’enseignement dans un contexte de formation à distance : </a:t>
            </a:r>
            <a:endParaRPr lang="fr-FR" sz="98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spcAft>
                <a:spcPts val="1000"/>
              </a:spcAft>
            </a:pPr>
            <a:r>
              <a:rPr lang="fr-FR" sz="112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8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WIMS à Brazzaville. (Fernand </a:t>
            </a:r>
            <a:r>
              <a:rPr lang="fr-FR" sz="8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Malonga</a:t>
            </a:r>
            <a:r>
              <a:rPr lang="fr-FR" sz="8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fr-FR" sz="8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M</a:t>
            </a:r>
            <a:r>
              <a:rPr lang="fr-FR" sz="8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odèles d'épidémie 				et évaluation</a:t>
            </a:r>
            <a:r>
              <a:rPr lang="fr-FR" sz="8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8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(Pierre Arnoux)</a:t>
            </a:r>
            <a:r>
              <a:rPr lang="fr-FR" sz="8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E</a:t>
            </a:r>
            <a:r>
              <a:rPr lang="fr-FR" sz="8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xpérience de l’enseignement à 				distance et de l’évaluation en ces moments de crise sanitaire.</a:t>
            </a:r>
            <a:endPar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1448275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504967"/>
            <a:ext cx="12191999" cy="6638725"/>
          </a:xfrm>
        </p:spPr>
        <p:txBody>
          <a:bodyPr>
            <a:normAutofit fontScale="32500" lnSpcReduction="20000"/>
          </a:bodyPr>
          <a:lstStyle/>
          <a:p>
            <a:endParaRPr lang="fr-FR" sz="6400" b="1" dirty="0">
              <a:solidFill>
                <a:schemeClr val="tx1"/>
              </a:solidFill>
            </a:endParaRPr>
          </a:p>
          <a:p>
            <a:pPr>
              <a:lnSpc>
                <a:spcPct val="107000"/>
              </a:lnSpc>
              <a:spcAft>
                <a:spcPts val="800"/>
              </a:spcAft>
            </a:pPr>
            <a:r>
              <a:rPr lang="fr-FR" sz="9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axes de réflexion</a:t>
            </a:r>
          </a:p>
          <a:p>
            <a:pPr>
              <a:lnSpc>
                <a:spcPct val="107000"/>
              </a:lnSpc>
              <a:spcAft>
                <a:spcPts val="800"/>
              </a:spcAft>
            </a:pP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8600" dirty="0">
                <a:solidFill>
                  <a:schemeClr val="tx1"/>
                </a:solidFill>
                <a:latin typeface="Times New Roman" panose="02020603050405020304" pitchFamily="18" charset="0"/>
                <a:cs typeface="Times New Roman" panose="02020603050405020304" pitchFamily="18" charset="0"/>
              </a:rPr>
              <a:t>Le multilinguisme : </a:t>
            </a: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Comment travailler l’enseignement des mathématiques dans un contexte </a:t>
            </a:r>
            <a:r>
              <a:rPr lang="fr-FR" sz="8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pluri-linguistique</a:t>
            </a: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(dans les IREM sans viser nécessairement la recherche académique) ? » de 2019 à 2022</a:t>
            </a:r>
          </a:p>
          <a:p>
            <a:pPr marL="1143000" indent="-1143000" algn="just">
              <a:buFont typeface="Wingdings" panose="05000000000000000000" pitchFamily="2" charset="2"/>
              <a:buChar char="Ø"/>
            </a:pPr>
            <a:r>
              <a:rPr lang="fr-FR" sz="8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L’approche par Compétences – Année 2022-2023</a:t>
            </a:r>
          </a:p>
          <a:p>
            <a:pPr marL="1143000" indent="-1143000" algn="just">
              <a:buFont typeface="Wingdings" panose="05000000000000000000" pitchFamily="2" charset="2"/>
              <a:buChar char="Ø"/>
            </a:pP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L’analyse </a:t>
            </a:r>
            <a:r>
              <a:rPr lang="fr-FR" sz="8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Statistique Implicative – Année 2023-2024</a:t>
            </a:r>
          </a:p>
          <a:p>
            <a:pPr marL="1143000" indent="-1143000" algn="just">
              <a:buFont typeface="Wingdings" panose="05000000000000000000" pitchFamily="2" charset="2"/>
              <a:buChar char="Ø"/>
            </a:pP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actions de diffusion de la « Culture scientifique » – Différentes   réunions</a:t>
            </a:r>
          </a:p>
          <a:p>
            <a:pPr marL="1143000" indent="-1143000" algn="just">
              <a:buFont typeface="Wingdings" panose="05000000000000000000" pitchFamily="2" charset="2"/>
              <a:buChar char="Ø"/>
            </a:pP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Création ou </a:t>
            </a:r>
            <a:r>
              <a:rPr lang="fr-FR" sz="8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re-création</a:t>
            </a: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d’IREM ou de structure proche – Différentes réunions</a:t>
            </a:r>
          </a:p>
          <a:p>
            <a:pPr marL="1143000" indent="-1143000" algn="just">
              <a:buFont typeface="Wingdings" panose="05000000000000000000" pitchFamily="2" charset="2"/>
              <a:buChar char="Ø"/>
            </a:pPr>
            <a:r>
              <a:rPr lang="fr-FR" sz="8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Réformes curriculaires et formation</a:t>
            </a:r>
            <a:r>
              <a:rPr lang="fr-FR" sz="8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Différentes réunions</a:t>
            </a:r>
          </a:p>
          <a:p>
            <a:pPr marL="1143000" indent="-1143000" algn="just">
              <a:buFont typeface="Wingdings" panose="05000000000000000000" pitchFamily="2" charset="2"/>
              <a:buChar char="Ø"/>
            </a:pPr>
            <a:r>
              <a:rPr lang="fr-FR" sz="86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évaluations internationales ou nationales</a:t>
            </a:r>
            <a:endParaRPr lang="fr-FR" sz="70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l"/>
            <a:endParaRPr lang="fr-FR" sz="8000" dirty="0">
              <a:solidFill>
                <a:schemeClr val="tx1"/>
              </a:solidFill>
            </a:endParaRPr>
          </a:p>
          <a:p>
            <a:pPr algn="l"/>
            <a:endParaRPr lang="fr-FR" sz="8000"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936978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767612"/>
            <a:ext cx="12191999" cy="6333796"/>
          </a:xfrm>
        </p:spPr>
        <p:txBody>
          <a:bodyPr>
            <a:normAutofit/>
          </a:bodyPr>
          <a:lstStyle/>
          <a:p>
            <a:pPr>
              <a:lnSpc>
                <a:spcPct val="107000"/>
              </a:lnSpc>
              <a:spcAft>
                <a:spcPts val="800"/>
              </a:spcAft>
            </a:pPr>
            <a:r>
              <a:rPr lang="fr-FR" sz="35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évaluations internationales ou nationales</a:t>
            </a:r>
          </a:p>
          <a:p>
            <a:pPr>
              <a:lnSpc>
                <a:spcPct val="107000"/>
              </a:lnSpc>
              <a:spcAft>
                <a:spcPts val="800"/>
              </a:spcAft>
            </a:pPr>
            <a:endParaRPr lang="fr-FR" sz="26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Juin</a:t>
            </a:r>
            <a:r>
              <a:rPr lang="fr-FR"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2021 : </a:t>
            </a:r>
            <a:r>
              <a:rPr lang="fr-FR" dirty="0">
                <a:solidFill>
                  <a:schemeClr val="tx1"/>
                </a:solidFill>
                <a:effectLst/>
                <a:latin typeface="Times New Roman" panose="02020603050405020304" pitchFamily="18" charset="0"/>
                <a:ea typeface="Times New Roman" panose="02020603050405020304" pitchFamily="18" charset="0"/>
              </a:rPr>
              <a:t>Evaluations internationales (TIMMS, PISA, PASEC) : quel impact sur les politiques éducatives au sein des divers continents. </a:t>
            </a:r>
          </a:p>
          <a:p>
            <a:pPr algn="just">
              <a:lnSpc>
                <a:spcPct val="115000"/>
              </a:lnSpc>
              <a:spcAft>
                <a:spcPts val="1000"/>
              </a:spcAft>
            </a:pPr>
            <a:r>
              <a:rPr lang="fr-FR" dirty="0">
                <a:solidFill>
                  <a:schemeClr val="tx1"/>
                </a:solidFill>
                <a:latin typeface="Times New Roman" panose="02020603050405020304" pitchFamily="18" charset="0"/>
                <a:ea typeface="Times New Roman" panose="02020603050405020304" pitchFamily="18" charset="0"/>
              </a:rPr>
              <a:t>		</a:t>
            </a:r>
            <a:r>
              <a:rPr lang="fr-FR" dirty="0">
                <a:solidFill>
                  <a:schemeClr val="tx1"/>
                </a:solidFill>
                <a:effectLst/>
                <a:latin typeface="Times New Roman" panose="02020603050405020304" pitchFamily="18" charset="0"/>
                <a:ea typeface="Times New Roman" panose="02020603050405020304" pitchFamily="18" charset="0"/>
              </a:rPr>
              <a:t>L’évaluation des acquis mathématiques à l’heure de la 				mondialisation (Antoine Bodin)</a:t>
            </a:r>
          </a:p>
          <a:p>
            <a:pPr algn="just">
              <a:lnSpc>
                <a:spcPct val="115000"/>
              </a:lnSpc>
              <a:spcAft>
                <a:spcPts val="1000"/>
              </a:spcAft>
            </a:pPr>
            <a:endParaRPr lang="fr-FR" dirty="0">
              <a:solidFill>
                <a:schemeClr val="tx1"/>
              </a:solidFill>
              <a:latin typeface="Times New Roman" panose="02020603050405020304" pitchFamily="18" charset="0"/>
              <a:ea typeface="Times New Roman" panose="02020603050405020304" pitchFamily="18" charset="0"/>
            </a:endParaRPr>
          </a:p>
          <a:p>
            <a:pPr algn="just">
              <a:lnSpc>
                <a:spcPct val="115000"/>
              </a:lnSpc>
              <a:spcAft>
                <a:spcPts val="1000"/>
              </a:spcAft>
            </a:pPr>
            <a:endParaRPr lang="fr-FR" sz="4000" dirty="0">
              <a:solidFill>
                <a:schemeClr val="tx1"/>
              </a:solidFill>
              <a:effectLst/>
              <a:latin typeface="Times New Roman" panose="02020603050405020304" pitchFamily="18" charset="0"/>
              <a:ea typeface="Times New Roman" panose="02020603050405020304" pitchFamily="18" charset="0"/>
            </a:endParaRPr>
          </a:p>
          <a:p>
            <a:pPr algn="just">
              <a:lnSpc>
                <a:spcPct val="115000"/>
              </a:lnSpc>
              <a:spcAft>
                <a:spcPts val="1000"/>
              </a:spcAft>
            </a:pPr>
            <a:endParaRPr lang="fr-FR" sz="4000" dirty="0">
              <a:solidFill>
                <a:schemeClr val="tx1"/>
              </a:solidFill>
              <a:effectLst/>
              <a:latin typeface="Times New Roman" panose="02020603050405020304" pitchFamily="18" charset="0"/>
              <a:ea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9366363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325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 télé-séminaire international des IREM</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sz="9600" dirty="0">
                <a:solidFill>
                  <a:srgbClr val="201511"/>
                </a:solidFill>
                <a:latin typeface="Times New Roman" panose="02020603050405020304" pitchFamily="18" charset="0"/>
                <a:ea typeface="Times New Roman" panose="02020603050405020304" pitchFamily="18" charset="0"/>
              </a:rPr>
              <a:t>T</a:t>
            </a:r>
            <a:r>
              <a:rPr lang="fr-FR" sz="9600" dirty="0">
                <a:solidFill>
                  <a:srgbClr val="201511"/>
                </a:solidFill>
                <a:effectLst/>
                <a:latin typeface="Times New Roman" panose="02020603050405020304" pitchFamily="18" charset="0"/>
                <a:ea typeface="Times New Roman" panose="02020603050405020304" pitchFamily="18" charset="0"/>
              </a:rPr>
              <a:t>élé-conférence tournante, préférentiellement les premiers vendredis du mois à 17h</a:t>
            </a:r>
          </a:p>
          <a:p>
            <a:pPr marL="1143000" indent="-1143000" algn="just">
              <a:lnSpc>
                <a:spcPct val="115000"/>
              </a:lnSpc>
              <a:spcAft>
                <a:spcPts val="1000"/>
              </a:spcAft>
              <a:buFont typeface="Wingdings" panose="05000000000000000000" pitchFamily="2" charset="2"/>
              <a:buChar char="Ø"/>
            </a:pPr>
            <a:r>
              <a:rPr lang="fr-FR" sz="9600" dirty="0">
                <a:solidFill>
                  <a:srgbClr val="201511"/>
                </a:solidFill>
                <a:effectLst/>
                <a:latin typeface="Times New Roman" panose="02020603050405020304" pitchFamily="18" charset="0"/>
                <a:ea typeface="Times New Roman" panose="02020603050405020304" pitchFamily="18" charset="0"/>
              </a:rPr>
              <a:t>31 télé-séminaires depuis septembre 2020</a:t>
            </a:r>
          </a:p>
          <a:p>
            <a:pPr marL="1143000" indent="-1143000" algn="just">
              <a:lnSpc>
                <a:spcPct val="115000"/>
              </a:lnSpc>
              <a:spcAft>
                <a:spcPts val="1000"/>
              </a:spcAft>
              <a:buFont typeface="Wingdings" panose="05000000000000000000" pitchFamily="2" charset="2"/>
              <a:buChar char="Ø"/>
            </a:pPr>
            <a:r>
              <a:rPr lang="fr-FR" sz="9600" dirty="0">
                <a:solidFill>
                  <a:srgbClr val="201511"/>
                </a:solidFill>
                <a:latin typeface="Times New Roman" panose="02020603050405020304" pitchFamily="18" charset="0"/>
                <a:ea typeface="Times New Roman" panose="02020603050405020304" pitchFamily="18" charset="0"/>
              </a:rPr>
              <a:t>Thèmes : Multilinguisme ; Programme, évaluation et enseignement ; TICE et enseignement ; ICME2021/ICDME2022/EMF2022 ; Association de professeurs ; Divers ; Hommage à Mamadou Souleymane Sangaré</a:t>
            </a:r>
            <a:endParaRPr lang="fr-FR" sz="9600" dirty="0">
              <a:solidFill>
                <a:srgbClr val="201511"/>
              </a:solidFill>
              <a:effectLst/>
              <a:latin typeface="Times New Roman" panose="02020603050405020304" pitchFamily="18" charset="0"/>
              <a:ea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sz="9600" dirty="0">
                <a:solidFill>
                  <a:srgbClr val="201511"/>
                </a:solidFill>
                <a:effectLst/>
                <a:latin typeface="Times New Roman" panose="02020603050405020304" pitchFamily="18" charset="0"/>
                <a:ea typeface="Times New Roman" panose="02020603050405020304" pitchFamily="18" charset="0"/>
              </a:rPr>
              <a:t>Une priorité est donnée aux enseignants et enseignants-chercheurs hors métropole</a:t>
            </a:r>
            <a:endParaRPr lang="fr-FR" sz="11200" dirty="0">
              <a:solidFill>
                <a:schemeClr val="tx1"/>
              </a:solidFill>
              <a:latin typeface="Times New Roman" panose="02020603050405020304" pitchFamily="18" charset="0"/>
              <a:cs typeface="Times New Roman" panose="02020603050405020304" pitchFamily="18" charset="0"/>
            </a:endParaRPr>
          </a:p>
          <a:p>
            <a:pPr algn="just"/>
            <a:endParaRPr lang="fr-FR" sz="11200" dirty="0">
              <a:solidFill>
                <a:schemeClr val="tx1"/>
              </a:solidFill>
              <a:latin typeface="Times New Roman" panose="02020603050405020304" pitchFamily="18" charset="0"/>
              <a:cs typeface="Times New Roman" panose="02020603050405020304" pitchFamily="18" charset="0"/>
            </a:endParaRPr>
          </a:p>
          <a:p>
            <a:pPr algn="l"/>
            <a:endParaRPr lang="fr-FR" sz="8000"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912483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premiers mois de la Commission… et maintenant</a:t>
            </a:r>
            <a:endParaRPr lang="fr-FR" sz="11200" i="1" dirty="0">
              <a:solidFill>
                <a:schemeClr val="tx1"/>
              </a:solidFill>
              <a:latin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tabLst>
                <a:tab pos="457200" algn="l"/>
              </a:tabLst>
            </a:pPr>
            <a:r>
              <a:rPr lang="fr-FR" sz="9600" b="1"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Les premiers mois (2019-2020) : </a:t>
            </a:r>
          </a:p>
          <a:p>
            <a:pPr marL="1143000" lvl="0" indent="-1143000" algn="just">
              <a:lnSpc>
                <a:spcPct val="115000"/>
              </a:lnSpc>
              <a:spcAft>
                <a:spcPts val="1000"/>
              </a:spcAft>
              <a:buFont typeface="Arial" panose="020B0604020202020204" pitchFamily="34" charset="0"/>
              <a:buChar char="•"/>
              <a:tabLst>
                <a:tab pos="457200" algn="l"/>
              </a:tabLst>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Responsable : Christian Mauduit (décès en août 2019) puis Patrick </a:t>
            </a:r>
            <a:r>
              <a:rPr lang="fr-FR" sz="9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Frétigné</a:t>
            </a: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Arial" panose="020B0604020202020204" pitchFamily="34" charset="0"/>
              <a:buChar char="•"/>
              <a:tabLst>
                <a:tab pos="457200" algn="l"/>
              </a:tabLst>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Une coordination de 5 membres (IREM de Paris) et son Responsable</a:t>
            </a:r>
          </a:p>
          <a:p>
            <a:pPr marL="1143000" lvl="0" indent="-1143000" algn="just">
              <a:lnSpc>
                <a:spcPct val="115000"/>
              </a:lnSpc>
              <a:spcAft>
                <a:spcPts val="1000"/>
              </a:spcAft>
              <a:buFont typeface="Arial" panose="020B0604020202020204" pitchFamily="34" charset="0"/>
              <a:buChar char="•"/>
              <a:tabLst>
                <a:tab pos="457200" algn="l"/>
              </a:tabLst>
            </a:pP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Participants invités (</a:t>
            </a: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Membres de GREMA, Présents ou intéressés par la Rencontre Internationale des IREM du 27 octobre 2018 à Paris qui suivait EMF 2018, Référents internationaux dans les IREM, Présents ou intéressés par la réunion du 8 mai 2019 à Besançon, Présents ou intéressés par la réunion du 28 septembre 2019 à Paris)</a:t>
            </a:r>
            <a:endParaRPr lang="fr-FR" sz="9600"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9600" b="1" i="1" dirty="0">
                <a:solidFill>
                  <a:schemeClr val="tx1"/>
                </a:solidFill>
                <a:latin typeface="Times New Roman" panose="02020603050405020304" pitchFamily="18" charset="0"/>
                <a:cs typeface="Times New Roman" panose="02020603050405020304" pitchFamily="18" charset="0"/>
              </a:rPr>
              <a:t>Et maintenant </a:t>
            </a:r>
          </a:p>
          <a:p>
            <a:pPr marL="1143000" indent="-1143000" algn="just">
              <a:buFont typeface="Arial" panose="020B0604020202020204" pitchFamily="34" charset="0"/>
              <a:buChar char="•"/>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Responsable : Patrick </a:t>
            </a:r>
            <a:r>
              <a:rPr lang="fr-FR" sz="9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Frétigné</a:t>
            </a:r>
            <a:endPar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43000" indent="-1143000" algn="just">
              <a:buFont typeface="Arial" panose="020B0604020202020204" pitchFamily="34" charset="0"/>
              <a:buChar char="•"/>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Une coordination de 11 membres</a:t>
            </a:r>
          </a:p>
          <a:p>
            <a:pPr marL="1143000" indent="-1143000" algn="just">
              <a:buFont typeface="Arial" panose="020B0604020202020204" pitchFamily="34" charset="0"/>
              <a:buChar char="•"/>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Une liste de diffusion de 247 membres qui viennent ou non aux différentes réunions, selon les thèmes proposés et leur disponibilité.</a:t>
            </a:r>
            <a:endParaRPr lang="fr-FR" sz="9600" dirty="0">
              <a:solidFill>
                <a:schemeClr val="tx1"/>
              </a:solidFill>
              <a:latin typeface="Times New Roman" panose="02020603050405020304" pitchFamily="18"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847502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518616"/>
            <a:ext cx="12191999" cy="6582792"/>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Moyens à disposition pour la visibilité</a:t>
            </a:r>
            <a:endParaRPr lang="fr-FR" sz="11200" i="1" dirty="0">
              <a:solidFill>
                <a:schemeClr val="tx1"/>
              </a:solidFill>
              <a:latin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tabLst>
                <a:tab pos="457200" algn="l"/>
              </a:tabLst>
            </a:pPr>
            <a:r>
              <a:rPr lang="fr-FR" sz="9600" b="1"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Comment faire connaître les travaux conduits, les mutualiser, les rendre public à l’international ? </a:t>
            </a:r>
          </a:p>
          <a:p>
            <a:pPr marL="1143000" lvl="0" indent="-1143000" algn="just">
              <a:lnSpc>
                <a:spcPct val="115000"/>
              </a:lnSpc>
              <a:spcAft>
                <a:spcPts val="1000"/>
              </a:spcAft>
              <a:buFont typeface="Arial" panose="020B0604020202020204" pitchFamily="34" charset="0"/>
              <a:buChar char="•"/>
              <a:tabLst>
                <a:tab pos="457200" algn="l"/>
              </a:tabLst>
            </a:pPr>
            <a:r>
              <a:rPr lang="fr-FR" sz="9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Onedrive</a:t>
            </a: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(2019-2020)</a:t>
            </a:r>
          </a:p>
          <a:p>
            <a:pPr marL="1143000" lvl="0" indent="-1143000" algn="just">
              <a:lnSpc>
                <a:spcPct val="115000"/>
              </a:lnSpc>
              <a:spcAft>
                <a:spcPts val="1000"/>
              </a:spcAft>
              <a:buFont typeface="Arial" panose="020B0604020202020204" pitchFamily="34" charset="0"/>
              <a:buChar char="•"/>
              <a:tabLst>
                <a:tab pos="457200" algn="l"/>
              </a:tabLst>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Enregistrement audio et enregistrement vidéo</a:t>
            </a:r>
          </a:p>
          <a:p>
            <a:pPr marL="1143000" lvl="0" indent="-1143000" algn="just">
              <a:lnSpc>
                <a:spcPct val="115000"/>
              </a:lnSpc>
              <a:spcAft>
                <a:spcPts val="1000"/>
              </a:spcAft>
              <a:buFont typeface="Arial" panose="020B0604020202020204" pitchFamily="34" charset="0"/>
              <a:buChar char="•"/>
              <a:tabLst>
                <a:tab pos="457200" algn="l"/>
              </a:tabLst>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Portail des IREM : Rubrique de la Commission Internationale Inter-IREM et </a:t>
            </a: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du Télé-séminaire. Tous les télé-séminaires sont enregistrés et sur le site (depuis 2016)</a:t>
            </a:r>
          </a:p>
          <a:p>
            <a:pPr marL="1143000" lvl="0" indent="-1143000" algn="just">
              <a:lnSpc>
                <a:spcPct val="115000"/>
              </a:lnSpc>
              <a:spcAft>
                <a:spcPts val="1000"/>
              </a:spcAft>
              <a:buFont typeface="Arial" panose="020B0604020202020204" pitchFamily="34" charset="0"/>
              <a:buChar char="•"/>
              <a:tabLst>
                <a:tab pos="457200" algn="l"/>
              </a:tabLst>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La Lettre de GREMA : Nombreux articles depuis 2019</a:t>
            </a:r>
          </a:p>
          <a:p>
            <a:pPr marL="1143000" lvl="0" indent="-1143000" algn="just">
              <a:lnSpc>
                <a:spcPct val="115000"/>
              </a:lnSpc>
              <a:spcAft>
                <a:spcPts val="1000"/>
              </a:spcAft>
              <a:buFont typeface="Arial" panose="020B0604020202020204" pitchFamily="34" charset="0"/>
              <a:buChar char="•"/>
              <a:tabLst>
                <a:tab pos="457200" algn="l"/>
              </a:tabLst>
            </a:pP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Communications dans des colloques nationaux ou internationaux</a:t>
            </a:r>
          </a:p>
          <a:p>
            <a:pPr marL="1143000" lvl="0" indent="-1143000" algn="just">
              <a:lnSpc>
                <a:spcPct val="115000"/>
              </a:lnSpc>
              <a:spcAft>
                <a:spcPts val="1000"/>
              </a:spcAft>
              <a:buFont typeface="Arial" panose="020B0604020202020204" pitchFamily="34" charset="0"/>
              <a:buChar char="•"/>
              <a:tabLst>
                <a:tab pos="457200" algn="l"/>
              </a:tabLst>
            </a:pP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Création de groupes de réflexion sur des axes de travail plus spécifiques abordés dans la Commission International Inter-IREM</a:t>
            </a:r>
          </a:p>
          <a:p>
            <a:pPr marL="1143000" lvl="0" indent="-1143000" algn="just">
              <a:lnSpc>
                <a:spcPct val="115000"/>
              </a:lnSpc>
              <a:spcAft>
                <a:spcPts val="1000"/>
              </a:spcAft>
              <a:buFont typeface="Arial" panose="020B0604020202020204" pitchFamily="34" charset="0"/>
              <a:buChar char="•"/>
              <a:tabLst>
                <a:tab pos="457200" algn="l"/>
              </a:tabLst>
            </a:pP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Appuis au Réseau RIICLAS et au groupe ICDME</a:t>
            </a: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547861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325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Implications dans des colloques et publication</a:t>
            </a:r>
            <a:endParaRPr lang="fr-FR" sz="11200" i="1" dirty="0">
              <a:solidFill>
                <a:schemeClr val="tx1"/>
              </a:solidFill>
              <a:latin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tabLst>
                <a:tab pos="457200" algn="l"/>
              </a:tabLst>
            </a:pPr>
            <a:endParaRPr lang="fr-FR" sz="9600" b="1"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tabLst>
                <a:tab pos="457200" algn="l"/>
              </a:tabLst>
            </a:pPr>
            <a:r>
              <a:rPr lang="fr-FR" sz="9600" b="1"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Publication de la Commission Internationales Inter-IREM (issue des différentes réunions)</a:t>
            </a:r>
          </a:p>
          <a:p>
            <a:pPr marL="1143000" lvl="0" indent="-1143000" algn="just">
              <a:lnSpc>
                <a:spcPct val="115000"/>
              </a:lnSpc>
              <a:spcAft>
                <a:spcPts val="1000"/>
              </a:spcAft>
              <a:buFont typeface="Arial" panose="020B0604020202020204" pitchFamily="34" charset="0"/>
              <a:buChar char="•"/>
              <a:tabLst>
                <a:tab pos="457200" algn="l"/>
              </a:tabLst>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Quelques échos d’une année axée sur la question de l’APC (Approche Par Compétences) déclinée en fonction des attentes de plusieurs pays francophones</a:t>
            </a:r>
            <a:endPar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9600" b="1" i="1" dirty="0">
                <a:solidFill>
                  <a:schemeClr val="tx1"/>
                </a:solidFill>
                <a:latin typeface="Times New Roman" panose="02020603050405020304" pitchFamily="18" charset="0"/>
                <a:cs typeface="Times New Roman" panose="02020603050405020304" pitchFamily="18" charset="0"/>
              </a:rPr>
              <a:t>Implications ou Appuis dans différents projets et/ou colloques avec des responsabilités et/ou communications </a:t>
            </a:r>
          </a:p>
          <a:p>
            <a:pPr marL="1143000" indent="-1143000" algn="just">
              <a:buFont typeface="Arial" panose="020B0604020202020204" pitchFamily="34" charset="0"/>
              <a:buChar char="•"/>
            </a:pPr>
            <a:endParaRPr lang="fr-FR" sz="9600" b="1" i="1" dirty="0">
              <a:solidFill>
                <a:schemeClr val="tx1"/>
              </a:solidFill>
              <a:latin typeface="Times New Roman" panose="02020603050405020304" pitchFamily="18"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4219218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25000" lnSpcReduction="20000"/>
          </a:bodyPr>
          <a:lstStyle/>
          <a:p>
            <a:pPr>
              <a:lnSpc>
                <a:spcPct val="107000"/>
              </a:lnSpc>
              <a:spcAft>
                <a:spcPts val="800"/>
              </a:spcAft>
            </a:pPr>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Appuis</a:t>
            </a:r>
            <a:endParaRPr lang="fr-FR" sz="9600" b="1"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tabLst>
                <a:tab pos="457200" algn="l"/>
              </a:tabLst>
            </a:pPr>
            <a:endPar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tabLst>
                <a:tab pos="457200" algn="l"/>
              </a:tabLst>
            </a:pP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Appui sur le projet </a:t>
            </a:r>
            <a:r>
              <a:rPr lang="fr-FR" sz="96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Plurimaths</a:t>
            </a: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qui, dans une perspective didactique, cherche à  </a:t>
            </a: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é</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tudier et décrire les pratiques langagières des mathématiciens au niveau des interactions verbales et des supports écrits, dans différents contextes nationaux, en tenant compte de la culture scolaire et du plurilinguisme des élèves. </a:t>
            </a:r>
            <a:endPar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tabLst>
                <a:tab pos="457200" algn="l"/>
              </a:tabLst>
            </a:pP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Appui au réseau RIICLAS : </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 réseau de Recherches Interdisciplinaires sur les Interactions entre Cultures, Langues et Apprentissages Scolaires (RIICLAS) a pour objectif premier de susciter et de soutenir des synergies de recherche, d’action et de formation sur l’ensemble des territoires où le français est une langue de scolarisation. RIICLAS constitue ainsi un lieu d’échange et d’action et un observatoire des pratiques éducatives dans les territoires francophones. </a:t>
            </a:r>
            <a:endParaRPr lang="fr-FR" sz="96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tabLst>
                <a:tab pos="457200" algn="l"/>
              </a:tabLst>
            </a:pPr>
            <a:endParaRPr lang="fr-FR" sz="9600" b="1" i="1" dirty="0">
              <a:solidFill>
                <a:schemeClr val="tx1"/>
              </a:solidFill>
              <a:latin typeface="Times New Roman" panose="02020603050405020304" pitchFamily="18"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4070771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191070"/>
            <a:ext cx="12191999" cy="6882954"/>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Implications et/ou communications</a:t>
            </a:r>
            <a:endParaRPr lang="fr-FR" sz="96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tabLst>
                <a:tab pos="457200" algn="l"/>
              </a:tabLst>
            </a:pP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ICME 14 (Shangaï 2021)  </a:t>
            </a:r>
            <a:r>
              <a:rPr lang="fr-FR" sz="960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Conférenciers, </a:t>
            </a: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Responsables de Topic </a:t>
            </a:r>
            <a:r>
              <a:rPr lang="fr-FR" sz="96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Study</a:t>
            </a: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Groups et Communications</a:t>
            </a:r>
          </a:p>
          <a:p>
            <a:pPr marL="1143000" lvl="0" indent="-1143000" algn="just">
              <a:lnSpc>
                <a:spcPct val="115000"/>
              </a:lnSpc>
              <a:spcAft>
                <a:spcPts val="1000"/>
              </a:spcAft>
              <a:buFont typeface="Wingdings" panose="05000000000000000000" pitchFamily="2" charset="2"/>
              <a:buChar char="Ø"/>
              <a:tabLst>
                <a:tab pos="457200" algn="l"/>
              </a:tabLst>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ICDME (Japon 2022) : Conception et préparation d’un ouvrage ouvert à des contributions concernant les relations internationales</a:t>
            </a:r>
          </a:p>
          <a:p>
            <a:pPr marL="1143000" lvl="0" indent="-1143000" algn="just">
              <a:lnSpc>
                <a:spcPct val="115000"/>
              </a:lnSpc>
              <a:spcAft>
                <a:spcPts val="1000"/>
              </a:spcAft>
              <a:buFont typeface="Wingdings" panose="05000000000000000000" pitchFamily="2" charset="2"/>
              <a:buChar char="Ø"/>
              <a:tabLst>
                <a:tab pos="457200" algn="l"/>
              </a:tabLst>
            </a:pPr>
            <a:r>
              <a:rPr lang="fr-FR" sz="9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ADiMa</a:t>
            </a: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(Association de Didacticiens des Mathématiques Africains) Communication à AdiMa3 en 2022 à Tunis</a:t>
            </a:r>
          </a:p>
          <a:p>
            <a:pPr marL="1143000" lvl="0" indent="-1143000" algn="just">
              <a:lnSpc>
                <a:spcPct val="115000"/>
              </a:lnSpc>
              <a:spcAft>
                <a:spcPts val="1000"/>
              </a:spcAft>
              <a:buFont typeface="Wingdings" panose="05000000000000000000" pitchFamily="2" charset="2"/>
              <a:buChar char="Ø"/>
              <a:tabLst>
                <a:tab pos="457200" algn="l"/>
              </a:tabLst>
            </a:pP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EMF 2022 à Cotonou : Communication (Ana Lobo </a:t>
            </a:r>
            <a:r>
              <a:rPr lang="fr-FR" sz="96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Mesquita</a:t>
            </a:r>
            <a:r>
              <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&amp;al) et Présentation de la Communication Internationale Inter-IREM à la DPS2  </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(Bi-plurilinguisme et apprentissages mathématiques) – Des réseaux internationaux et/ou pluridisciplinaires pour partager les questionnements, les initiatives et les recherches.</a:t>
            </a:r>
            <a:endParaRPr lang="fr-FR" sz="9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tabLst>
                <a:tab pos="457200" algn="l"/>
              </a:tabLst>
            </a:pPr>
            <a:r>
              <a:rPr lang="fr-FR"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CIEAEM74 (Commission Internationale pour l’Etude et l’Amélioration de l’Enseignement des Mathématiques ) à Malmö en 2023</a:t>
            </a:r>
          </a:p>
          <a:p>
            <a:pPr marL="1143000" lvl="0" indent="-1143000" algn="just">
              <a:lnSpc>
                <a:spcPct val="115000"/>
              </a:lnSpc>
              <a:spcAft>
                <a:spcPts val="1000"/>
              </a:spcAft>
              <a:buFont typeface="Wingdings" panose="05000000000000000000" pitchFamily="2" charset="2"/>
              <a:buChar char="Ø"/>
              <a:tabLst>
                <a:tab pos="457200" algn="l"/>
              </a:tabLst>
            </a:pPr>
            <a:r>
              <a:rPr lang="fr-FR" sz="9600" dirty="0">
                <a:solidFill>
                  <a:schemeClr val="tx1"/>
                </a:solidFill>
                <a:latin typeface="Times New Roman" panose="02020603050405020304" pitchFamily="18" charset="0"/>
                <a:cs typeface="Times New Roman" panose="02020603050405020304" pitchFamily="18" charset="0"/>
              </a:rPr>
              <a:t>ASI 12 à Ouarzazate en 2023 : Responsable et Communication</a:t>
            </a: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062985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1323833"/>
            <a:ext cx="12191999" cy="4394579"/>
          </a:xfrm>
        </p:spPr>
        <p:txBody>
          <a:bodyPr>
            <a:normAutofit fontScale="62500" lnSpcReduction="20000"/>
          </a:bodyPr>
          <a:lstStyle/>
          <a:p>
            <a:pPr>
              <a:lnSpc>
                <a:spcPct val="107000"/>
              </a:lnSpc>
              <a:spcAft>
                <a:spcPts val="800"/>
              </a:spcAft>
            </a:pPr>
            <a:r>
              <a:rPr lang="fr-FR" sz="96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Pour la suite…</a:t>
            </a:r>
          </a:p>
          <a:p>
            <a:pPr>
              <a:lnSpc>
                <a:spcPct val="107000"/>
              </a:lnSpc>
              <a:spcAft>
                <a:spcPts val="800"/>
              </a:spcAft>
            </a:pPr>
            <a:endParaRPr lang="fr-FR" sz="9600" dirty="0">
              <a:solidFill>
                <a:srgbClr val="4F3298"/>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5800" b="1" i="1" dirty="0">
                <a:solidFill>
                  <a:schemeClr val="tx1"/>
                </a:solidFill>
                <a:latin typeface="Times New Roman" panose="02020603050405020304" pitchFamily="18" charset="0"/>
                <a:cs typeface="Times New Roman" panose="02020603050405020304" pitchFamily="18" charset="0"/>
              </a:rPr>
              <a:t>Un questionnaire aux membres de la liste pour orienter au mieux les objectifs</a:t>
            </a:r>
          </a:p>
          <a:p>
            <a:pPr marL="1143000" indent="-1143000" algn="just">
              <a:buFont typeface="Arial" panose="020B0604020202020204" pitchFamily="34" charset="0"/>
              <a:buChar char="•"/>
            </a:pPr>
            <a:r>
              <a:rPr lang="fr-FR" sz="5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Enseignement et contextualisation</a:t>
            </a:r>
          </a:p>
          <a:p>
            <a:pPr marL="1143000" indent="-1143000" algn="just">
              <a:buFont typeface="Arial" panose="020B0604020202020204" pitchFamily="34" charset="0"/>
              <a:buChar char="•"/>
            </a:pPr>
            <a:r>
              <a:rPr lang="fr-FR" sz="5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Maths et langues (toujours)</a:t>
            </a:r>
          </a:p>
          <a:p>
            <a:pPr algn="just"/>
            <a:endParaRPr lang="fr-FR" sz="5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fr-FR" sz="9600" dirty="0">
              <a:solidFill>
                <a:schemeClr val="tx1"/>
              </a:solidFill>
              <a:latin typeface="Times New Roman" panose="02020603050405020304" pitchFamily="18"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7473262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93">
            <a:extLst>
              <a:ext uri="{FF2B5EF4-FFF2-40B4-BE49-F238E27FC236}">
                <a16:creationId xmlns:a16="http://schemas.microsoft.com/office/drawing/2014/main" id="{C1FA8F66-3B85-411D-A2A6-A50DF3026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3">
            <a:extLst>
              <a:ext uri="{FF2B5EF4-FFF2-40B4-BE49-F238E27FC236}">
                <a16:creationId xmlns:a16="http://schemas.microsoft.com/office/drawing/2014/main" id="{50DBCE38-D988-D59C-947E-931E820CF02F}"/>
              </a:ext>
            </a:extLst>
          </p:cNvPr>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1764629" y="536739"/>
            <a:ext cx="8667194" cy="3358538"/>
          </a:xfrm>
          <a:prstGeom prst="rect">
            <a:avLst/>
          </a:prstGeom>
        </p:spPr>
      </p:pic>
      <p:sp>
        <p:nvSpPr>
          <p:cNvPr id="95" name="Rectangle 94">
            <a:extLst>
              <a:ext uri="{FF2B5EF4-FFF2-40B4-BE49-F238E27FC236}">
                <a16:creationId xmlns:a16="http://schemas.microsoft.com/office/drawing/2014/main" id="{4179E790-E691-4202-B7FA-62924FC8D1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234" y="4219240"/>
            <a:ext cx="11301984"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96" name="Rectangle 95">
            <a:extLst>
              <a:ext uri="{FF2B5EF4-FFF2-40B4-BE49-F238E27FC236}">
                <a16:creationId xmlns:a16="http://schemas.microsoft.com/office/drawing/2014/main" id="{065EE0A0-4DA6-4AA2-A475-14DB03C55A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234" y="4365523"/>
            <a:ext cx="11303626" cy="2045243"/>
          </a:xfrm>
          <a:prstGeom prst="rect">
            <a:avLst/>
          </a:prstGeom>
          <a:solidFill>
            <a:srgbClr val="465359"/>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AEFA922F-5FB0-D51D-18AE-30C6EC19CE3A}"/>
              </a:ext>
            </a:extLst>
          </p:cNvPr>
          <p:cNvSpPr>
            <a:spLocks noGrp="1"/>
          </p:cNvSpPr>
          <p:nvPr>
            <p:ph type="ctrTitle"/>
          </p:nvPr>
        </p:nvSpPr>
        <p:spPr>
          <a:xfrm>
            <a:off x="609599" y="4571999"/>
            <a:ext cx="10965141" cy="1173707"/>
          </a:xfrm>
        </p:spPr>
        <p:txBody>
          <a:bodyPr>
            <a:normAutofit fontScale="90000"/>
          </a:bodyPr>
          <a:lstStyle/>
          <a:p>
            <a:pPr algn="ctr"/>
            <a:r>
              <a:rPr lang="fr-FR" sz="4000" dirty="0">
                <a:solidFill>
                  <a:srgbClr val="FFFFFF"/>
                </a:solidFill>
              </a:rPr>
              <a:t>Nous vous remercions de votre attention.</a:t>
            </a:r>
          </a:p>
        </p:txBody>
      </p:sp>
    </p:spTree>
    <p:extLst>
      <p:ext uri="{BB962C8B-B14F-4D97-AF65-F5344CB8AC3E}">
        <p14:creationId xmlns:p14="http://schemas.microsoft.com/office/powerpoint/2010/main" val="1083103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E53115-FE28-C105-B590-E598712C2254}"/>
            </a:ext>
          </a:extLst>
        </p:cNvPr>
        <p:cNvGrpSpPr/>
        <p:nvPr/>
      </p:nvGrpSpPr>
      <p:grpSpPr>
        <a:xfrm>
          <a:off x="0" y="0"/>
          <a:ext cx="0" cy="0"/>
          <a:chOff x="0" y="0"/>
          <a:chExt cx="0" cy="0"/>
        </a:xfrm>
      </p:grpSpPr>
      <p:sp useBgFill="1">
        <p:nvSpPr>
          <p:cNvPr id="94" name="Rectangle 93">
            <a:extLst>
              <a:ext uri="{FF2B5EF4-FFF2-40B4-BE49-F238E27FC236}">
                <a16:creationId xmlns:a16="http://schemas.microsoft.com/office/drawing/2014/main" id="{830BC560-C126-78AD-B1B1-049D23FDDB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Espace réservé du contenu 3">
            <a:extLst>
              <a:ext uri="{FF2B5EF4-FFF2-40B4-BE49-F238E27FC236}">
                <a16:creationId xmlns:a16="http://schemas.microsoft.com/office/drawing/2014/main" id="{CC986288-6151-F684-3476-BCCA3B14BD76}"/>
              </a:ext>
            </a:extLst>
          </p:cNvPr>
          <p:cNvPicPr>
            <a:picLocks noGrp="1" noChangeAspect="1"/>
          </p:cNvPicPr>
          <p:nvPr/>
        </p:nvPicPr>
        <p:blipFill>
          <a:blip r:embed="rId3">
            <a:extLst>
              <a:ext uri="{28A0092B-C50C-407E-A947-70E740481C1C}">
                <a14:useLocalDpi xmlns:a14="http://schemas.microsoft.com/office/drawing/2010/main" val="0"/>
              </a:ext>
            </a:extLst>
          </a:blip>
          <a:stretch>
            <a:fillRect/>
          </a:stretch>
        </p:blipFill>
        <p:spPr>
          <a:xfrm>
            <a:off x="1764629" y="536739"/>
            <a:ext cx="8667194" cy="3358538"/>
          </a:xfrm>
          <a:prstGeom prst="rect">
            <a:avLst/>
          </a:prstGeom>
        </p:spPr>
      </p:pic>
      <p:sp>
        <p:nvSpPr>
          <p:cNvPr id="95" name="Rectangle 94">
            <a:extLst>
              <a:ext uri="{FF2B5EF4-FFF2-40B4-BE49-F238E27FC236}">
                <a16:creationId xmlns:a16="http://schemas.microsoft.com/office/drawing/2014/main" id="{BC1748FC-5246-B02B-E7FC-D9F219607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234" y="4219240"/>
            <a:ext cx="11301984"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96" name="Rectangle 95">
            <a:extLst>
              <a:ext uri="{FF2B5EF4-FFF2-40B4-BE49-F238E27FC236}">
                <a16:creationId xmlns:a16="http://schemas.microsoft.com/office/drawing/2014/main" id="{CE6855BD-D9EB-21AC-3AA6-329F430113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7234" y="4365523"/>
            <a:ext cx="11303626" cy="2045243"/>
          </a:xfrm>
          <a:prstGeom prst="rect">
            <a:avLst/>
          </a:prstGeom>
          <a:solidFill>
            <a:srgbClr val="465359"/>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fr-FR"/>
          </a:p>
        </p:txBody>
      </p:sp>
      <p:sp>
        <p:nvSpPr>
          <p:cNvPr id="2" name="Titre 1">
            <a:extLst>
              <a:ext uri="{FF2B5EF4-FFF2-40B4-BE49-F238E27FC236}">
                <a16:creationId xmlns:a16="http://schemas.microsoft.com/office/drawing/2014/main" id="{1A17F18F-1F9E-656C-92D9-5D8762213DDB}"/>
              </a:ext>
            </a:extLst>
          </p:cNvPr>
          <p:cNvSpPr>
            <a:spLocks noGrp="1"/>
          </p:cNvSpPr>
          <p:nvPr>
            <p:ph type="ctrTitle"/>
          </p:nvPr>
        </p:nvSpPr>
        <p:spPr>
          <a:xfrm>
            <a:off x="609599" y="4571999"/>
            <a:ext cx="10965141" cy="1173707"/>
          </a:xfrm>
        </p:spPr>
        <p:txBody>
          <a:bodyPr>
            <a:normAutofit/>
          </a:bodyPr>
          <a:lstStyle/>
          <a:p>
            <a:pPr algn="ctr"/>
            <a:r>
              <a:rPr lang="fr-FR" sz="4000">
                <a:solidFill>
                  <a:srgbClr val="FFFFFF"/>
                </a:solidFill>
              </a:rPr>
              <a:t>COMPLEMENTS SUR LA PRESENTATION</a:t>
            </a:r>
            <a:endParaRPr lang="fr-FR" sz="4000" dirty="0">
              <a:solidFill>
                <a:srgbClr val="FFFFFF"/>
              </a:solidFill>
            </a:endParaRPr>
          </a:p>
        </p:txBody>
      </p:sp>
    </p:spTree>
    <p:extLst>
      <p:ext uri="{BB962C8B-B14F-4D97-AF65-F5344CB8AC3E}">
        <p14:creationId xmlns:p14="http://schemas.microsoft.com/office/powerpoint/2010/main" val="42676572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 multilinguisme (2019-2022)</a:t>
            </a:r>
            <a:endParaRPr lang="fr-FR" sz="11200"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lnSpc>
                <a:spcPct val="115000"/>
              </a:lnSpc>
              <a:buFont typeface="Wingdings" panose="05000000000000000000" pitchFamily="2" charset="2"/>
              <a:buChar char="Ø"/>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Des publics sensibilisés : Mayotte, La Réunion, Maroc, Tunisie, Sénégal…</a:t>
            </a:r>
          </a:p>
          <a:p>
            <a:pPr algn="just">
              <a:lnSpc>
                <a:spcPct val="115000"/>
              </a:lnSpc>
            </a:pPr>
            <a:endPar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buFont typeface="Wingdings" panose="05000000000000000000" pitchFamily="2" charset="2"/>
              <a:buChar char="Ø"/>
            </a:pPr>
            <a:r>
              <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Des appuis : le Séminaire de Paris en juin 2019 : « D’un langage à l’autre : Travailler les mathématiques avec des élèves plurilingues » </a:t>
            </a:r>
          </a:p>
          <a:p>
            <a:pPr algn="just">
              <a:lnSpc>
                <a:spcPct val="115000"/>
              </a:lnSpc>
            </a:pPr>
            <a:endPar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r>
              <a:rPr lang="fr-FR" sz="11100" dirty="0">
                <a:solidFill>
                  <a:schemeClr val="tx1"/>
                </a:solidFill>
                <a:latin typeface="Times New Roman" panose="02020603050405020304" pitchFamily="18" charset="0"/>
                <a:cs typeface="Times New Roman" panose="02020603050405020304" pitchFamily="18" charset="0"/>
              </a:rPr>
              <a:t> Septembre 2019 : « Apprentissages mathématiques et multilinguisme »</a:t>
            </a:r>
          </a:p>
          <a:p>
            <a:pPr algn="just"/>
            <a:r>
              <a:rPr lang="fr-FR" sz="11100" dirty="0">
                <a:solidFill>
                  <a:schemeClr val="tx1"/>
                </a:solidFill>
                <a:latin typeface="Times New Roman" panose="02020603050405020304" pitchFamily="18" charset="0"/>
                <a:cs typeface="Times New Roman" panose="02020603050405020304" pitchFamily="18" charset="0"/>
              </a:rPr>
              <a:t>		</a:t>
            </a:r>
            <a:r>
              <a:rPr lang="fr-FR" sz="96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Mathématiques et langage », intervention de Christophe Hache </a:t>
            </a:r>
          </a:p>
          <a:p>
            <a:pPr algn="just"/>
            <a:r>
              <a:rPr lang="fr-FR" sz="96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		</a:t>
            </a:r>
            <a:r>
              <a:rPr lang="fr-FR" sz="96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Apprendre/Enseigner les mathématiques dans des contextes bilingues ou 				plurilingues », témoignages et/ou exposés de </a:t>
            </a:r>
            <a:r>
              <a:rPr lang="fr-FR" sz="96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96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Ka, Safia 					</a:t>
            </a:r>
            <a:r>
              <a:rPr lang="fr-FR" sz="96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Spitalier</a:t>
            </a:r>
            <a:r>
              <a:rPr lang="fr-FR" sz="96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 Khalid Najib, Fadhel Adel, </a:t>
            </a:r>
            <a:r>
              <a:rPr lang="fr-FR" sz="96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Elysé</a:t>
            </a:r>
            <a:r>
              <a:rPr lang="fr-FR" sz="96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96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Rajaonarimanana</a:t>
            </a:r>
            <a:endParaRPr lang="fr-FR" sz="96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fr-FR" sz="9600" dirty="0">
                <a:effectLst/>
                <a:latin typeface="Times New Roman" panose="02020603050405020304" pitchFamily="18" charset="0"/>
                <a:ea typeface="Calibri" panose="020F0502020204030204" pitchFamily="34" charset="0"/>
                <a:cs typeface="Times New Roman" panose="02020603050405020304" pitchFamily="18" charset="0"/>
              </a:rPr>
              <a:t>		</a:t>
            </a:r>
            <a:r>
              <a:rPr lang="fr-FR" sz="96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9600" kern="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Le concept de négation en Tunisie et au Cameroun » exposé de Viviane 				Durand-Guerrier. </a:t>
            </a:r>
            <a:endParaRPr lang="fr-FR" sz="11100" dirty="0">
              <a:solidFill>
                <a:srgbClr val="0070C0"/>
              </a:solidFill>
              <a:latin typeface="Times New Roman" panose="02020603050405020304" pitchFamily="18" charset="0"/>
              <a:cs typeface="Times New Roman" panose="02020603050405020304" pitchFamily="18" charset="0"/>
            </a:endParaRP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4292883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40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 multilinguisme (2019-2022)</a:t>
            </a:r>
            <a:endParaRPr lang="fr-FR" sz="11200"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endParaRPr lang="fr-FR" sz="11200" i="1" dirty="0">
              <a:solidFill>
                <a:schemeClr val="tx1"/>
              </a:solidFill>
              <a:latin typeface="Times New Roman" panose="02020603050405020304" pitchFamily="18" charset="0"/>
              <a:cs typeface="Times New Roman" panose="02020603050405020304" pitchFamily="18" charset="0"/>
            </a:endParaRPr>
          </a:p>
          <a:p>
            <a:pPr marL="1143000" lvl="0" indent="-1143000" algn="just">
              <a:lnSpc>
                <a:spcPct val="115000"/>
              </a:lnSpc>
              <a:spcAft>
                <a:spcPts val="1000"/>
              </a:spcAft>
              <a:buFont typeface="Wingdings" panose="05000000000000000000" pitchFamily="2" charset="2"/>
              <a:buChar char="Ø"/>
            </a:pP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Continuer nos échanges sur multi/plurilinguisme et apprentissages mathématiques en particulier sur la situation à Mayotte (Jean-Jacques Salone « Maths et Langues à Mayotte), les effets de la malgachisation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Elysé</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Rajaonarimanana</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le bilinguisme au Sénégal (</a:t>
            </a:r>
            <a:r>
              <a:rPr lang="fr-FR" sz="96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Ka) et au Mali (Hawa Coulibaly)</a:t>
            </a:r>
          </a:p>
          <a:p>
            <a:pPr lvl="0" algn="just">
              <a:lnSpc>
                <a:spcPct val="115000"/>
              </a:lnSpc>
              <a:spcAft>
                <a:spcPts val="1000"/>
              </a:spcAft>
            </a:pPr>
            <a:endParaRPr lang="fr-FR" sz="96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pPr>
            <a:endPar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endParaRPr lang="fr-FR" sz="8000" dirty="0">
              <a:solidFill>
                <a:schemeClr val="tx1"/>
              </a:solidFill>
            </a:endParaRP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3990474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545910"/>
            <a:ext cx="12191999" cy="6555497"/>
          </a:xfrm>
        </p:spPr>
        <p:txBody>
          <a:bodyPr>
            <a:normAutofit fontScale="325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 multilinguisme (2019-2022)</a:t>
            </a:r>
            <a:endParaRPr lang="fr-FR" sz="112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r>
              <a:rPr lang="fr-FR" sz="111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M</a:t>
            </a:r>
            <a:r>
              <a:rPr lang="fr-FR" sz="11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ai 2020/2021 - Colloque du réseau des IREM à Clermont Ferrand sur « Mathématiques et Langues vivantes »</a:t>
            </a:r>
          </a:p>
          <a:p>
            <a:pPr algn="l"/>
            <a:r>
              <a:rPr lang="fr-FR" sz="111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Atelier avec une </a:t>
            </a:r>
            <a:r>
              <a:rPr lang="fr-FR" sz="96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S</a:t>
            </a:r>
            <a:r>
              <a:rPr lang="fr-FR" sz="96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ynthèse de différents documents (capsules 		et /ou textes) :</a:t>
            </a:r>
          </a:p>
          <a:p>
            <a:pPr marL="2057400" lvl="2" indent="-1143000" algn="just">
              <a:buFont typeface="Arial" panose="020B0604020202020204" pitchFamily="34" charset="0"/>
              <a:buChar char="•"/>
            </a:pP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Patrimoine culturel et mathématiques à Mayotte (J.J. Salone) </a:t>
            </a:r>
          </a:p>
          <a:p>
            <a:pPr marL="2057400" lvl="2" indent="-1143000" algn="just">
              <a:buFont typeface="Arial" panose="020B0604020202020204" pitchFamily="34" charset="0"/>
              <a:buChar char="•"/>
            </a:pP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Apprentissages numériques en </a:t>
            </a:r>
            <a:r>
              <a:rPr lang="fr-FR" sz="88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bamanakan</a:t>
            </a: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au Mali (Hawa Coulibaly)</a:t>
            </a:r>
          </a:p>
          <a:p>
            <a:pPr marL="2057400" lvl="2" indent="-1143000" algn="just">
              <a:buFont typeface="Arial" panose="020B0604020202020204" pitchFamily="34" charset="0"/>
              <a:buChar char="•"/>
            </a:pP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Enseignement des maths à Madagascar (</a:t>
            </a:r>
            <a:r>
              <a:rPr lang="fr-FR" sz="88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Elysé</a:t>
            </a: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88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Rajaonamarinana</a:t>
            </a: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t>
            </a:r>
          </a:p>
          <a:p>
            <a:pPr marL="2057400" lvl="2" indent="-1143000" algn="just">
              <a:buFont typeface="Arial" panose="020B0604020202020204" pitchFamily="34" charset="0"/>
              <a:buChar char="•"/>
            </a:pP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Enseignement des Maths en Tunisie - bilinguisme (Fadhel Adel)</a:t>
            </a:r>
          </a:p>
          <a:p>
            <a:pPr marL="2057400" lvl="2" indent="-1143000" algn="just">
              <a:buFont typeface="Arial" panose="020B0604020202020204" pitchFamily="34" charset="0"/>
              <a:buChar char="•"/>
            </a:pP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Avantages du Bilinguisme au Sénégal (</a:t>
            </a:r>
            <a:r>
              <a:rPr lang="fr-FR" sz="88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Mangary</a:t>
            </a: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Ka)</a:t>
            </a:r>
          </a:p>
          <a:p>
            <a:pPr marL="2057400" lvl="2" indent="-1143000" algn="just">
              <a:buFont typeface="Arial" panose="020B0604020202020204" pitchFamily="34" charset="0"/>
              <a:buChar char="•"/>
            </a:pP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Enseigner les maths à des élèves allophones, la notion de conjecture, (Safia </a:t>
            </a:r>
            <a:r>
              <a:rPr lang="fr-FR" sz="88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Spitalier</a:t>
            </a:r>
            <a:r>
              <a:rPr lang="fr-FR" sz="88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p>
          <a:p>
            <a:pPr marL="1143000" indent="-1143000" algn="l">
              <a:buFont typeface="Wingdings" panose="05000000000000000000" pitchFamily="2" charset="2"/>
              <a:buChar char="Ø"/>
            </a:pPr>
            <a:endParaRPr lang="fr-FR" sz="9600" dirty="0">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endParaRPr lang="fr-FR" sz="11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endParaRPr lang="fr-FR" sz="111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Arial" panose="020B0604020202020204" pitchFamily="34" charset="0"/>
              <a:buChar char="•"/>
            </a:pPr>
            <a:endParaRPr lang="fr-FR" sz="8000" dirty="0">
              <a:effectLst/>
              <a:latin typeface="Calibri" panose="020F0502020204030204" pitchFamily="34" charset="0"/>
              <a:ea typeface="Calibri" panose="020F0502020204030204" pitchFamily="34" charset="0"/>
              <a:cs typeface="Times New Roman" panose="02020603050405020304" pitchFamily="18" charset="0"/>
            </a:endParaRPr>
          </a:p>
          <a:p>
            <a:pPr marL="1143000" indent="-1143000" algn="l">
              <a:buFont typeface="Arial" panose="020B0604020202020204" pitchFamily="34" charset="0"/>
              <a:buChar char="•"/>
            </a:pPr>
            <a:endParaRPr lang="fr-FR" sz="8000" dirty="0">
              <a:solidFill>
                <a:schemeClr val="tx1"/>
              </a:solidFill>
            </a:endParaRP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42157529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60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 multilinguisme (2019-2022)</a:t>
            </a:r>
            <a:endParaRPr lang="fr-FR" sz="160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r>
              <a:rPr lang="fr-FR" sz="144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O</a:t>
            </a:r>
            <a:r>
              <a:rPr lang="fr-FR" sz="14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ctobre 2021, présentations </a:t>
            </a:r>
          </a:p>
          <a:p>
            <a:pPr marL="1143000" indent="-1143000" algn="just">
              <a:buFont typeface="Arial" panose="020B0604020202020204" pitchFamily="34" charset="0"/>
              <a:buChar char="•"/>
            </a:pPr>
            <a:r>
              <a:rPr lang="en-US"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d’un </a:t>
            </a:r>
            <a:r>
              <a:rPr lang="fr-FR"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projet de travail, incluant linguistes et didacticiens des mathématiques, sur la numération dans plusieurs pays (présenté par Ana Lobo </a:t>
            </a:r>
            <a:r>
              <a:rPr lang="fr-FR" sz="11200" dirty="0" err="1">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à l’origine d’interventions dans différents colloques, </a:t>
            </a:r>
          </a:p>
          <a:p>
            <a:pPr marL="1143000" indent="-1143000" algn="just">
              <a:buFont typeface="Arial" panose="020B0604020202020204" pitchFamily="34" charset="0"/>
              <a:buChar char="•"/>
            </a:pPr>
            <a:r>
              <a:rPr lang="fr-FR"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et le développement </a:t>
            </a:r>
            <a:r>
              <a:rPr lang="en-US"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du réseau RIICLAS </a:t>
            </a:r>
            <a:r>
              <a:rPr lang="en-US" sz="112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JJ Salone), </a:t>
            </a:r>
            <a:r>
              <a:rPr lang="fr-FR"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dont l’objectif vise à « conduire des recherches collaboratives et à revaloriser les pratiques éducatives qui tiennent compte des contextes locaux </a:t>
            </a:r>
            <a:r>
              <a:rPr lang="en-US"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sur l’ensemble des territoires où le français est une langue de scolarisation. </a:t>
            </a:r>
          </a:p>
          <a:p>
            <a:pPr algn="just"/>
            <a:endParaRPr lang="fr-FR"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buFont typeface="Wingdings" panose="05000000000000000000" pitchFamily="2" charset="2"/>
              <a:buChar char="Ø"/>
            </a:pPr>
            <a:r>
              <a:rPr lang="fr-FR" sz="14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 juin 2022, le prolongement d’une réflexion liée à la thématique du multilinguisme autour de la numération (Ana Lobo </a:t>
            </a:r>
            <a:r>
              <a:rPr lang="fr-FR" sz="14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Mesquita</a:t>
            </a:r>
            <a:r>
              <a:rPr lang="fr-FR" sz="14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fr-FR" sz="14400" dirty="0">
              <a:solidFill>
                <a:schemeClr val="tx1"/>
              </a:solidFill>
              <a:latin typeface="Times New Roman" panose="02020603050405020304" pitchFamily="18"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1973640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382137"/>
            <a:ext cx="12191999" cy="6719271"/>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L’Approche par Compétences : Points de vue croisés (20</a:t>
            </a:r>
            <a:r>
              <a:rPr lang="fr-FR" sz="12800" b="1" dirty="0">
                <a:solidFill>
                  <a:srgbClr val="000099"/>
                </a:solidFill>
                <a:latin typeface="Times New Roman" panose="02020603050405020304" pitchFamily="18" charset="0"/>
                <a:ea typeface="Calibri" panose="020F0502020204030204" pitchFamily="34" charset="0"/>
                <a:cs typeface="Times New Roman" panose="02020603050405020304" pitchFamily="18" charset="0"/>
              </a:rPr>
              <a:t>22</a:t>
            </a: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-2023)</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lnSpc>
                <a:spcPct val="115000"/>
              </a:lnSpc>
              <a:buFont typeface="Wingdings" panose="05000000000000000000" pitchFamily="2" charset="2"/>
              <a:buChar char="Ø"/>
            </a:pP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Octobre 2022 : </a:t>
            </a:r>
          </a:p>
          <a:p>
            <a:pPr marL="1143000" indent="-1143000" algn="just">
              <a:lnSpc>
                <a:spcPct val="115000"/>
              </a:lnSpc>
              <a:buFont typeface="Arial" panose="020B0604020202020204" pitchFamily="34" charset="0"/>
              <a:buChar char="•"/>
            </a:pPr>
            <a:r>
              <a:rPr lang="fr-FR" sz="9600" kern="150" dirty="0">
                <a:solidFill>
                  <a:srgbClr val="0070C0"/>
                </a:solidFill>
                <a:effectLst/>
                <a:latin typeface="Times New Roman" panose="02020603050405020304" pitchFamily="18" charset="0"/>
                <a:ea typeface="Arial Unicode MS"/>
                <a:cs typeface="Times New Roman" panose="02020603050405020304" pitchFamily="18" charset="0"/>
              </a:rPr>
              <a:t>« La problématique des compétences entre curriculums et pratiques en France et ailleurs » (Antoine Bodin)</a:t>
            </a:r>
          </a:p>
          <a:p>
            <a:pPr marL="1143000" indent="-1143000" algn="just">
              <a:lnSpc>
                <a:spcPct val="115000"/>
              </a:lnSpc>
              <a:buFont typeface="Arial" panose="020B0604020202020204" pitchFamily="34" charset="0"/>
              <a:buChar char="•"/>
            </a:pPr>
            <a:r>
              <a:rPr lang="fr-FR" sz="9600" kern="150" dirty="0">
                <a:solidFill>
                  <a:srgbClr val="0070C0"/>
                </a:solidFill>
                <a:effectLst/>
                <a:latin typeface="Times New Roman" panose="02020603050405020304" pitchFamily="18" charset="0"/>
                <a:ea typeface="Arial Unicode MS"/>
                <a:cs typeface="Times New Roman" panose="02020603050405020304" pitchFamily="18" charset="0"/>
              </a:rPr>
              <a:t>« Proposition d'itinéraires de formation interdisciplinaires en fonction des compétences indiquées dans les documents officiels au Brésil » (Marlene Alves Dias)</a:t>
            </a:r>
          </a:p>
          <a:p>
            <a:pPr marL="1143000" indent="-1143000" algn="just">
              <a:lnSpc>
                <a:spcPct val="115000"/>
              </a:lnSpc>
              <a:buFont typeface="Arial" panose="020B0604020202020204" pitchFamily="34" charset="0"/>
              <a:buChar char="•"/>
            </a:pPr>
            <a:r>
              <a:rPr lang="fr-FR" sz="9600" kern="150" dirty="0">
                <a:solidFill>
                  <a:srgbClr val="0070C0"/>
                </a:solidFill>
                <a:effectLst/>
                <a:latin typeface="Times New Roman" panose="02020603050405020304" pitchFamily="18" charset="0"/>
                <a:ea typeface="Arial Unicode MS"/>
                <a:cs typeface="Times New Roman" panose="02020603050405020304" pitchFamily="18" charset="0"/>
              </a:rPr>
              <a:t>« Développement des compétences mathématiques des élèves au Mali : quelle approche ? » (Salimata </a:t>
            </a:r>
            <a:r>
              <a:rPr lang="fr-FR" sz="9600" kern="150" dirty="0" err="1">
                <a:solidFill>
                  <a:srgbClr val="0070C0"/>
                </a:solidFill>
                <a:effectLst/>
                <a:latin typeface="Times New Roman" panose="02020603050405020304" pitchFamily="18" charset="0"/>
                <a:ea typeface="Arial Unicode MS"/>
                <a:cs typeface="Times New Roman" panose="02020603050405020304" pitchFamily="18" charset="0"/>
              </a:rPr>
              <a:t>Soumba</a:t>
            </a:r>
            <a:r>
              <a:rPr lang="fr-FR" sz="9600" kern="150" dirty="0">
                <a:solidFill>
                  <a:srgbClr val="0070C0"/>
                </a:solidFill>
                <a:effectLst/>
                <a:latin typeface="Times New Roman" panose="02020603050405020304" pitchFamily="18" charset="0"/>
                <a:ea typeface="Arial Unicode MS"/>
                <a:cs typeface="Times New Roman" panose="02020603050405020304" pitchFamily="18" charset="0"/>
              </a:rPr>
              <a:t> Diarra).</a:t>
            </a:r>
            <a:endParaRPr lang="fr-FR"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buFont typeface="Wingdings" panose="05000000000000000000" pitchFamily="2" charset="2"/>
              <a:buChar char="Ø"/>
            </a:pP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Mars 2023 : </a:t>
            </a:r>
            <a:r>
              <a:rPr lang="fr-FR" sz="12800" kern="15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a:t>
            </a:r>
            <a:r>
              <a:rPr lang="fr-FR" sz="12800" kern="150" dirty="0">
                <a:solidFill>
                  <a:schemeClr val="tx1"/>
                </a:solidFill>
                <a:effectLst/>
                <a:latin typeface="Times New Roman" panose="02020603050405020304" pitchFamily="18" charset="0"/>
                <a:ea typeface="Arial Unicode MS"/>
                <a:cs typeface="Times New Roman" panose="02020603050405020304" pitchFamily="18" charset="0"/>
              </a:rPr>
              <a:t>oint de vue critique en Belgique et une exploration à partir des pratiques d’évaluation au Cameroun.</a:t>
            </a:r>
            <a:endPar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l">
              <a:buFont typeface="Wingdings" panose="05000000000000000000" pitchFamily="2" charset="2"/>
              <a:buChar char="Ø"/>
            </a:pPr>
            <a:r>
              <a:rPr lang="fr-FR" sz="12800" dirty="0">
                <a:solidFill>
                  <a:schemeClr val="tx1"/>
                </a:solidFill>
                <a:latin typeface="Times New Roman" panose="02020603050405020304" pitchFamily="18" charset="0"/>
                <a:cs typeface="Times New Roman" panose="02020603050405020304" pitchFamily="18" charset="0"/>
              </a:rPr>
              <a:t>Juin 2023 : </a:t>
            </a:r>
            <a:r>
              <a:rPr lang="fr-FR" sz="12800" kern="150" dirty="0">
                <a:solidFill>
                  <a:schemeClr val="tx1"/>
                </a:solidFill>
                <a:effectLst/>
                <a:latin typeface="Times New Roman" panose="02020603050405020304" pitchFamily="18" charset="0"/>
                <a:ea typeface="Arial Unicode MS"/>
                <a:cs typeface="Times New Roman" panose="02020603050405020304" pitchFamily="18" charset="0"/>
              </a:rPr>
              <a:t>« l’approche par compétences dans les lycées professionnels ».</a:t>
            </a:r>
            <a:r>
              <a:rPr lang="fr-FR" sz="12800" dirty="0">
                <a:solidFill>
                  <a:schemeClr val="tx1"/>
                </a:solidFill>
              </a:rPr>
              <a:t> </a:t>
            </a:r>
          </a:p>
          <a:p>
            <a:pPr marL="1143000" indent="-1143000" algn="l">
              <a:buFont typeface="Wingdings" panose="05000000000000000000" pitchFamily="2" charset="2"/>
              <a:buChar char="Ø"/>
            </a:pPr>
            <a:r>
              <a:rPr lang="fr-FR" sz="12800" dirty="0">
                <a:solidFill>
                  <a:schemeClr val="tx1"/>
                </a:solidFill>
                <a:latin typeface="Times New Roman" panose="02020603050405020304" pitchFamily="18" charset="0"/>
                <a:cs typeface="Times New Roman" panose="02020603050405020304" pitchFamily="18" charset="0"/>
              </a:rPr>
              <a:t>Finalisation d’une Publication </a:t>
            </a:r>
            <a:r>
              <a:rPr lang="fr-FR" sz="12800" dirty="0">
                <a:solidFill>
                  <a:schemeClr val="tx1"/>
                </a:solidFill>
                <a:effectLst/>
                <a:latin typeface="Times New Roman" panose="02020603050405020304" pitchFamily="18" charset="0"/>
                <a:ea typeface="Times New Roman" panose="02020603050405020304" pitchFamily="18" charset="0"/>
              </a:rPr>
              <a:t>sur quelques points de vue sur l’Approche par Compétences.</a:t>
            </a:r>
            <a:endParaRPr lang="fr-FR" sz="12800" dirty="0">
              <a:solidFill>
                <a:schemeClr val="tx1"/>
              </a:solidFill>
              <a:latin typeface="Times New Roman" panose="02020603050405020304" pitchFamily="18"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4606419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382137"/>
            <a:ext cx="12191999" cy="6719271"/>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actions de diffusion de la « Culture scientifique »</a:t>
            </a:r>
          </a:p>
          <a:p>
            <a:pPr marL="1143000" indent="-1143000" algn="just">
              <a:lnSpc>
                <a:spcPct val="115000"/>
              </a:lnSpc>
              <a:buFont typeface="Wingdings" panose="05000000000000000000" pitchFamily="2" charset="2"/>
              <a:buChar char="Ø"/>
            </a:pP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Des projets aboutis ou non : </a:t>
            </a:r>
            <a:r>
              <a:rPr lang="fr-FR" sz="12800" dirty="0">
                <a:solidFill>
                  <a:schemeClr val="tx1"/>
                </a:solidFill>
                <a:effectLst/>
                <a:latin typeface="Times New Roman" panose="02020603050405020304" pitchFamily="18" charset="0"/>
                <a:ea typeface="Times New Roman" panose="02020603050405020304" pitchFamily="18" charset="0"/>
              </a:rPr>
              <a:t>Septembre 2019</a:t>
            </a:r>
            <a:r>
              <a:rPr lang="fr-FR" sz="12800" dirty="0">
                <a:solidFill>
                  <a:schemeClr val="tx1"/>
                </a:solidFill>
                <a:latin typeface="Times New Roman" panose="02020603050405020304" pitchFamily="18" charset="0"/>
                <a:ea typeface="Times New Roman" panose="02020603050405020304" pitchFamily="18" charset="0"/>
              </a:rPr>
              <a:t>, O</a:t>
            </a:r>
            <a:r>
              <a:rPr lang="fr-FR" sz="12800" dirty="0">
                <a:solidFill>
                  <a:schemeClr val="tx1"/>
                </a:solidFill>
                <a:effectLst/>
                <a:latin typeface="Times New Roman" panose="02020603050405020304" pitchFamily="18" charset="0"/>
                <a:ea typeface="Times New Roman" panose="02020603050405020304" pitchFamily="18" charset="0"/>
              </a:rPr>
              <a:t>ctobre 2020 et Octobre 2021 :</a:t>
            </a:r>
            <a:r>
              <a:rPr lang="fr-FR" sz="9600" dirty="0">
                <a:solidFill>
                  <a:schemeClr val="tx1"/>
                </a:solidFill>
                <a:effectLst/>
                <a:latin typeface="Times New Roman" panose="02020603050405020304" pitchFamily="18" charset="0"/>
                <a:ea typeface="Times New Roman" panose="02020603050405020304" pitchFamily="18" charset="0"/>
              </a:rPr>
              <a:t> </a:t>
            </a:r>
          </a:p>
          <a:p>
            <a:pPr marL="1143000" indent="-1143000" algn="just">
              <a:lnSpc>
                <a:spcPct val="115000"/>
              </a:lnSpc>
              <a:spcAft>
                <a:spcPts val="1000"/>
              </a:spcAft>
              <a:buFont typeface="Arial" panose="020B0604020202020204" pitchFamily="34" charset="0"/>
              <a:buChar char="•"/>
            </a:pPr>
            <a:r>
              <a:rPr lang="fr-FR" sz="11200" dirty="0">
                <a:solidFill>
                  <a:srgbClr val="0070C0"/>
                </a:solidFill>
                <a:effectLst/>
                <a:latin typeface="Times New Roman" panose="02020603050405020304" pitchFamily="18" charset="0"/>
                <a:ea typeface="Times New Roman" panose="02020603050405020304" pitchFamily="18" charset="0"/>
              </a:rPr>
              <a:t>Présentation et suite de dispositifs tels </a:t>
            </a:r>
            <a:r>
              <a:rPr lang="fr-FR" sz="11200" dirty="0" err="1">
                <a:solidFill>
                  <a:srgbClr val="0070C0"/>
                </a:solidFill>
                <a:effectLst/>
                <a:latin typeface="Times New Roman" panose="02020603050405020304" pitchFamily="18" charset="0"/>
                <a:ea typeface="Times New Roman" panose="02020603050405020304" pitchFamily="18" charset="0"/>
              </a:rPr>
              <a:t>ResCo</a:t>
            </a:r>
            <a:r>
              <a:rPr lang="fr-FR" sz="11200" dirty="0">
                <a:solidFill>
                  <a:srgbClr val="0070C0"/>
                </a:solidFill>
                <a:effectLst/>
                <a:latin typeface="Times New Roman" panose="02020603050405020304" pitchFamily="18" charset="0"/>
                <a:ea typeface="Times New Roman" panose="02020603050405020304" pitchFamily="18" charset="0"/>
              </a:rPr>
              <a:t> à l’international (Julien </a:t>
            </a:r>
            <a:r>
              <a:rPr lang="fr-FR" sz="11200" dirty="0" err="1">
                <a:solidFill>
                  <a:srgbClr val="0070C0"/>
                </a:solidFill>
                <a:effectLst/>
                <a:latin typeface="Times New Roman" panose="02020603050405020304" pitchFamily="18" charset="0"/>
                <a:ea typeface="Times New Roman" panose="02020603050405020304" pitchFamily="18" charset="0"/>
              </a:rPr>
              <a:t>Lavolé</a:t>
            </a:r>
            <a:r>
              <a:rPr lang="fr-FR" sz="11200" dirty="0">
                <a:solidFill>
                  <a:srgbClr val="0070C0"/>
                </a:solidFill>
                <a:effectLst/>
                <a:latin typeface="Times New Roman" panose="02020603050405020304" pitchFamily="18" charset="0"/>
                <a:ea typeface="Times New Roman" panose="02020603050405020304" pitchFamily="18" charset="0"/>
              </a:rPr>
              <a:t>)</a:t>
            </a:r>
          </a:p>
          <a:p>
            <a:pPr marL="1143000" indent="-1143000" algn="just">
              <a:lnSpc>
                <a:spcPct val="115000"/>
              </a:lnSpc>
              <a:spcAft>
                <a:spcPts val="1000"/>
              </a:spcAft>
              <a:buFont typeface="Arial" panose="020B0604020202020204" pitchFamily="34" charset="0"/>
              <a:buChar char="•"/>
            </a:pPr>
            <a:r>
              <a:rPr lang="fr-FR" sz="11200" kern="150" dirty="0">
                <a:solidFill>
                  <a:srgbClr val="0070C0"/>
                </a:solidFill>
                <a:effectLst/>
                <a:latin typeface="Times New Roman" panose="02020603050405020304" pitchFamily="18" charset="0"/>
                <a:ea typeface="Arial Unicode MS"/>
                <a:cs typeface="Times New Roman" panose="02020603050405020304" pitchFamily="18" charset="0"/>
              </a:rPr>
              <a:t>La question des projets AUF. Par exemple, présentation du 4ème appel (APPRENDRE) par </a:t>
            </a:r>
            <a:r>
              <a:rPr lang="fr-FR" sz="11200" kern="150" dirty="0" err="1">
                <a:solidFill>
                  <a:srgbClr val="0070C0"/>
                </a:solidFill>
                <a:effectLst/>
                <a:latin typeface="Times New Roman" panose="02020603050405020304" pitchFamily="18" charset="0"/>
                <a:ea typeface="Arial Unicode MS"/>
                <a:cs typeface="Times New Roman" panose="02020603050405020304" pitchFamily="18" charset="0"/>
              </a:rPr>
              <a:t>C.Mercat</a:t>
            </a:r>
            <a:r>
              <a:rPr lang="fr-FR" sz="11200" kern="150" dirty="0">
                <a:solidFill>
                  <a:srgbClr val="0070C0"/>
                </a:solidFill>
                <a:effectLst/>
                <a:latin typeface="Times New Roman" panose="02020603050405020304" pitchFamily="18" charset="0"/>
                <a:ea typeface="Arial Unicode MS"/>
                <a:cs typeface="Times New Roman" panose="02020603050405020304" pitchFamily="18" charset="0"/>
              </a:rPr>
              <a:t> – Quel soutien apporter, sous quelles formes et en lien avec d'autres associations (APMEP par exemple) à des projets ?</a:t>
            </a:r>
            <a:endParaRPr lang="fr-FR" sz="11200" kern="150" dirty="0">
              <a:solidFill>
                <a:srgbClr val="0070C0"/>
              </a:solidFill>
              <a:latin typeface="Times New Roman" panose="02020603050405020304" pitchFamily="18" charset="0"/>
              <a:ea typeface="Arial Unicode MS"/>
              <a:cs typeface="Times New Roman" panose="02020603050405020304" pitchFamily="18" charset="0"/>
            </a:endParaRPr>
          </a:p>
          <a:p>
            <a:pPr marL="1143000" indent="-1143000" algn="just">
              <a:lnSpc>
                <a:spcPct val="115000"/>
              </a:lnSpc>
              <a:spcAft>
                <a:spcPts val="1000"/>
              </a:spcAft>
              <a:buFont typeface="Arial" panose="020B0604020202020204" pitchFamily="34" charset="0"/>
              <a:buChar char="•"/>
            </a:pPr>
            <a:r>
              <a:rPr lang="fr-FR" sz="11200" dirty="0">
                <a:solidFill>
                  <a:srgbClr val="0070C0"/>
                </a:solidFill>
                <a:latin typeface="Times New Roman" panose="02020603050405020304" pitchFamily="18" charset="0"/>
                <a:ea typeface="Times New Roman" panose="02020603050405020304" pitchFamily="18" charset="0"/>
              </a:rPr>
              <a:t>G</a:t>
            </a:r>
            <a:r>
              <a:rPr lang="fr-FR" sz="11200" dirty="0">
                <a:solidFill>
                  <a:srgbClr val="0070C0"/>
                </a:solidFill>
                <a:effectLst/>
                <a:latin typeface="Times New Roman" panose="02020603050405020304" pitchFamily="18" charset="0"/>
                <a:ea typeface="Times New Roman" panose="02020603050405020304" pitchFamily="18" charset="0"/>
              </a:rPr>
              <a:t>roupe de travail autour d'EMF 2022 à Cotonou : Proposer en amont ou en aval, un temps dédié à des activités relevant tout à la fois d'un domaine plus théorique (mathématiques et informatique) et d'un domaine de diffusion plus général (ateliers pouvant impliquer </a:t>
            </a:r>
            <a:r>
              <a:rPr lang="fr-FR" sz="11200" dirty="0" err="1">
                <a:solidFill>
                  <a:srgbClr val="0070C0"/>
                </a:solidFill>
                <a:effectLst/>
                <a:latin typeface="Times New Roman" panose="02020603050405020304" pitchFamily="18" charset="0"/>
                <a:ea typeface="Times New Roman" panose="02020603050405020304" pitchFamily="18" charset="0"/>
              </a:rPr>
              <a:t>Animath</a:t>
            </a:r>
            <a:r>
              <a:rPr lang="fr-FR" sz="11200" dirty="0">
                <a:solidFill>
                  <a:srgbClr val="0070C0"/>
                </a:solidFill>
                <a:effectLst/>
                <a:latin typeface="Times New Roman" panose="02020603050405020304" pitchFamily="18" charset="0"/>
                <a:ea typeface="Times New Roman" panose="02020603050405020304" pitchFamily="18" charset="0"/>
              </a:rPr>
              <a:t>) (</a:t>
            </a:r>
            <a:r>
              <a:rPr lang="fr-FR" sz="11200" dirty="0" err="1">
                <a:solidFill>
                  <a:srgbClr val="0070C0"/>
                </a:solidFill>
                <a:effectLst/>
                <a:latin typeface="Times New Roman" panose="02020603050405020304" pitchFamily="18" charset="0"/>
                <a:ea typeface="Times New Roman" panose="02020603050405020304" pitchFamily="18" charset="0"/>
              </a:rPr>
              <a:t>P.Arnoux</a:t>
            </a:r>
            <a:r>
              <a:rPr lang="fr-FR" sz="11200" dirty="0">
                <a:solidFill>
                  <a:srgbClr val="0070C0"/>
                </a:solidFill>
                <a:effectLst/>
                <a:latin typeface="Times New Roman" panose="02020603050405020304" pitchFamily="18" charset="0"/>
                <a:ea typeface="Times New Roman" panose="02020603050405020304" pitchFamily="18" charset="0"/>
              </a:rPr>
              <a:t>, </a:t>
            </a:r>
            <a:r>
              <a:rPr lang="fr-FR" sz="11200" dirty="0" err="1">
                <a:solidFill>
                  <a:srgbClr val="0070C0"/>
                </a:solidFill>
                <a:effectLst/>
                <a:latin typeface="Times New Roman" panose="02020603050405020304" pitchFamily="18" charset="0"/>
                <a:ea typeface="Times New Roman" panose="02020603050405020304" pitchFamily="18" charset="0"/>
              </a:rPr>
              <a:t>C.Mercat</a:t>
            </a:r>
            <a:r>
              <a:rPr lang="fr-FR" sz="11200" dirty="0">
                <a:solidFill>
                  <a:srgbClr val="0070C0"/>
                </a:solidFill>
                <a:effectLst/>
                <a:latin typeface="Times New Roman" panose="02020603050405020304" pitchFamily="18" charset="0"/>
                <a:ea typeface="Times New Roman" panose="02020603050405020304" pitchFamily="18" charset="0"/>
              </a:rPr>
              <a:t>, JJ Salone)</a:t>
            </a:r>
            <a:endParaRPr lang="fr-FR" sz="112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664084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8"/>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Les actions de diffusion de la « Culture scientifique »</a:t>
            </a:r>
          </a:p>
          <a:p>
            <a:pPr>
              <a:lnSpc>
                <a:spcPct val="107000"/>
              </a:lnSpc>
              <a:spcAft>
                <a:spcPts val="800"/>
              </a:spcAft>
            </a:pPr>
            <a:endPar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buFont typeface="Wingdings" panose="05000000000000000000" pitchFamily="2" charset="2"/>
              <a:buChar char="Ø"/>
            </a:pP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Les Laboratoires de Mathématiques (Villani-</a:t>
            </a:r>
            <a:r>
              <a:rPr lang="fr-FR" sz="128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Torrosian</a:t>
            </a:r>
            <a:r>
              <a:rPr lang="fr-FR" sz="12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 Perspectives – rôle des IREM</a:t>
            </a:r>
          </a:p>
          <a:p>
            <a:pPr marL="1143000" indent="-1143000" algn="just">
              <a:lnSpc>
                <a:spcPct val="115000"/>
              </a:lnSpc>
              <a:buFont typeface="Arial" panose="020B0604020202020204" pitchFamily="34" charset="0"/>
              <a:buChar char="•"/>
            </a:pPr>
            <a:r>
              <a:rPr lang="fr-FR" sz="112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Décembre 2019, Octobres 2020 et Mars 2020 : Les laboratoires en Lycée Professionnel (Carole Baheux)</a:t>
            </a:r>
            <a:r>
              <a:rPr lang="fr-FR" sz="11200" dirty="0">
                <a:solidFill>
                  <a:srgbClr val="0070C0"/>
                </a:solidFill>
                <a:effectLst/>
                <a:latin typeface="Times New Roman" panose="02020603050405020304" pitchFamily="18" charset="0"/>
                <a:ea typeface="Times New Roman" panose="02020603050405020304" pitchFamily="18" charset="0"/>
              </a:rPr>
              <a:t> ), le laboratoire Maurice </a:t>
            </a:r>
            <a:r>
              <a:rPr lang="fr-FR" sz="11200" dirty="0" err="1">
                <a:solidFill>
                  <a:srgbClr val="0070C0"/>
                </a:solidFill>
                <a:effectLst/>
                <a:latin typeface="Times New Roman" panose="02020603050405020304" pitchFamily="18" charset="0"/>
                <a:ea typeface="Times New Roman" panose="02020603050405020304" pitchFamily="18" charset="0"/>
              </a:rPr>
              <a:t>Audin</a:t>
            </a:r>
            <a:r>
              <a:rPr lang="fr-FR" sz="11200" dirty="0">
                <a:solidFill>
                  <a:srgbClr val="0070C0"/>
                </a:solidFill>
                <a:effectLst/>
                <a:latin typeface="Times New Roman" panose="02020603050405020304" pitchFamily="18" charset="0"/>
                <a:ea typeface="Times New Roman" panose="02020603050405020304" pitchFamily="18" charset="0"/>
              </a:rPr>
              <a:t> au lycée français à Alger (Jannick </a:t>
            </a:r>
            <a:r>
              <a:rPr lang="fr-FR" sz="11200" dirty="0" err="1">
                <a:solidFill>
                  <a:srgbClr val="0070C0"/>
                </a:solidFill>
                <a:effectLst/>
                <a:latin typeface="Times New Roman" panose="02020603050405020304" pitchFamily="18" charset="0"/>
                <a:ea typeface="Times New Roman" panose="02020603050405020304" pitchFamily="18" charset="0"/>
              </a:rPr>
              <a:t>Trunkenwald</a:t>
            </a:r>
            <a:r>
              <a:rPr lang="fr-FR" sz="11200" dirty="0">
                <a:solidFill>
                  <a:srgbClr val="0070C0"/>
                </a:solidFill>
                <a:effectLst/>
                <a:latin typeface="Times New Roman" panose="02020603050405020304" pitchFamily="18" charset="0"/>
                <a:ea typeface="Times New Roman" panose="02020603050405020304" pitchFamily="18" charset="0"/>
              </a:rPr>
              <a:t>, Djamila </a:t>
            </a:r>
            <a:r>
              <a:rPr lang="fr-FR" sz="11200" dirty="0" err="1">
                <a:solidFill>
                  <a:srgbClr val="0070C0"/>
                </a:solidFill>
                <a:effectLst/>
                <a:latin typeface="Times New Roman" panose="02020603050405020304" pitchFamily="18" charset="0"/>
                <a:ea typeface="Times New Roman" panose="02020603050405020304" pitchFamily="18" charset="0"/>
              </a:rPr>
              <a:t>Megherbi</a:t>
            </a:r>
            <a:r>
              <a:rPr lang="fr-FR" sz="11200" dirty="0">
                <a:solidFill>
                  <a:srgbClr val="0070C0"/>
                </a:solidFill>
                <a:effectLst/>
                <a:latin typeface="Times New Roman" panose="02020603050405020304" pitchFamily="18" charset="0"/>
                <a:ea typeface="Times New Roman" panose="02020603050405020304" pitchFamily="18" charset="0"/>
              </a:rPr>
              <a:t>), Mayotte (Jean-Jacques Salone). Ressenti des collègues impliqués dans ces projets.</a:t>
            </a:r>
          </a:p>
          <a:p>
            <a:pPr marL="1143000" indent="-1143000" algn="just">
              <a:lnSpc>
                <a:spcPct val="115000"/>
              </a:lnSpc>
              <a:buFont typeface="Arial" panose="020B0604020202020204" pitchFamily="34" charset="0"/>
              <a:buChar char="•"/>
            </a:pPr>
            <a:r>
              <a:rPr lang="fr-FR" sz="112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rPr>
              <a:t>Mars 2021 : </a:t>
            </a:r>
            <a:r>
              <a:rPr lang="fr-FR" sz="11200" dirty="0">
                <a:solidFill>
                  <a:srgbClr val="0070C0"/>
                </a:solidFill>
                <a:effectLst/>
                <a:latin typeface="Times New Roman" panose="02020603050405020304" pitchFamily="18" charset="0"/>
                <a:ea typeface="Times New Roman" panose="02020603050405020304" pitchFamily="18" charset="0"/>
              </a:rPr>
              <a:t>Les labos de Maths à l'étranger et dans les DOM-TOM Petit panorama de l'action des IPR - diffusion d'une culture mathématique et pratiques scolaires : en particulier les labos Villani-Torossian</a:t>
            </a:r>
            <a:r>
              <a:rPr lang="fr-FR" sz="128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fr-FR" sz="112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1776651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518615"/>
            <a:ext cx="12191999" cy="6582793"/>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Réformes curriculaires et formation</a:t>
            </a:r>
            <a:endParaRPr lang="fr-FR" sz="1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sz="112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Décembre 2019 : </a:t>
            </a:r>
            <a:r>
              <a:rPr lang="fr-FR" sz="112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Situation des réformes curriculaires, rôle des IREM, au Brésil (Marlene Alves Dias)</a:t>
            </a:r>
          </a:p>
          <a:p>
            <a:pPr marL="1143000" indent="-1143000" algn="just">
              <a:lnSpc>
                <a:spcPct val="115000"/>
              </a:lnSpc>
              <a:spcAft>
                <a:spcPts val="1000"/>
              </a:spcAft>
              <a:buFont typeface="Wingdings" panose="05000000000000000000" pitchFamily="2" charset="2"/>
              <a:buChar char="Ø"/>
            </a:pPr>
            <a:r>
              <a:rPr lang="fr-FR" sz="112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Mars 2020 : La question générale de la Formation Continue en RDC (Alexandre </a:t>
            </a:r>
            <a:r>
              <a:rPr lang="fr-FR" sz="112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Bendeko</a:t>
            </a:r>
            <a:r>
              <a:rPr lang="fr-FR" sz="112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fr-FR" sz="11200" dirty="0" err="1">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Mopondi</a:t>
            </a:r>
            <a:r>
              <a:rPr lang="fr-FR" sz="112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marL="1143000" indent="-1143000" algn="just">
              <a:lnSpc>
                <a:spcPct val="115000"/>
              </a:lnSpc>
              <a:spcAft>
                <a:spcPts val="1000"/>
              </a:spcAft>
              <a:buFont typeface="Wingdings" panose="05000000000000000000" pitchFamily="2" charset="2"/>
              <a:buChar char="Ø"/>
            </a:pPr>
            <a:r>
              <a:rPr lang="fr-FR" sz="112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Juin 2020 : La formation, l’enseignement dans un contexte de formation à distance : </a:t>
            </a:r>
          </a:p>
          <a:p>
            <a:pPr marL="1143000" indent="-1143000" algn="just">
              <a:lnSpc>
                <a:spcPct val="115000"/>
              </a:lnSpc>
              <a:spcAft>
                <a:spcPts val="1000"/>
              </a:spcAft>
              <a:buFont typeface="Arial" panose="020B0604020202020204" pitchFamily="34" charset="0"/>
              <a:buChar char="•"/>
            </a:pPr>
            <a:r>
              <a:rPr lang="fr-FR" sz="96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Les questions concernant WIMS, l’utilisation au niveau du Collège, du Lycée, la formation des maîtres à Brazzaville. (Fernand </a:t>
            </a:r>
            <a:r>
              <a:rPr lang="fr-FR" sz="9600" dirty="0" err="1">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Malonga</a:t>
            </a:r>
            <a:r>
              <a:rPr lang="fr-FR" sz="96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fr-FR" sz="96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spcAft>
                <a:spcPts val="1000"/>
              </a:spcAft>
              <a:buFont typeface="Arial" panose="020B0604020202020204" pitchFamily="34" charset="0"/>
              <a:buChar char="•"/>
            </a:pPr>
            <a:r>
              <a:rPr lang="fr-FR" sz="96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Enseignement à distance, modèles d'épidémie et évaluation. (Pierre Arnoux)</a:t>
            </a:r>
            <a:endParaRPr lang="fr-FR" sz="9600" dirty="0">
              <a:solidFill>
                <a:srgbClr val="0070C0"/>
              </a:solidFill>
              <a:latin typeface="Times New Roman" panose="02020603050405020304" pitchFamily="18" charset="0"/>
              <a:ea typeface="Calibri" panose="020F0502020204030204" pitchFamily="34" charset="0"/>
              <a:cs typeface="Times New Roman" panose="02020603050405020304" pitchFamily="18" charset="0"/>
            </a:endParaRPr>
          </a:p>
          <a:p>
            <a:pPr marL="1143000" indent="-1143000" algn="just">
              <a:lnSpc>
                <a:spcPct val="115000"/>
              </a:lnSpc>
              <a:spcAft>
                <a:spcPts val="1000"/>
              </a:spcAft>
              <a:buFont typeface="Arial" panose="020B0604020202020204" pitchFamily="34" charset="0"/>
              <a:buChar char="•"/>
            </a:pPr>
            <a:r>
              <a:rPr lang="fr-FR" sz="9600" dirty="0">
                <a:solidFill>
                  <a:srgbClr val="0070C0"/>
                </a:solidFill>
                <a:effectLst/>
                <a:latin typeface="Times New Roman" panose="02020603050405020304" pitchFamily="18" charset="0"/>
                <a:ea typeface="Times New Roman" panose="02020603050405020304" pitchFamily="18" charset="0"/>
                <a:cs typeface="Times New Roman" panose="02020603050405020304" pitchFamily="18" charset="0"/>
              </a:rPr>
              <a:t>Interventions courtes des différents participants sur leur expérience de l’enseignement à distance et de l’évaluation en ces moments de crise sanitaire.</a:t>
            </a:r>
            <a:endParaRPr lang="fr-FR" sz="96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3655513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670560"/>
            <a:ext cx="12191999" cy="6430847"/>
          </a:xfrm>
        </p:spPr>
        <p:txBody>
          <a:bodyPr>
            <a:normAutofit fontScale="40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 télé-séminaire international des IREM</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sz="9600" dirty="0">
                <a:solidFill>
                  <a:srgbClr val="201511"/>
                </a:solidFill>
                <a:latin typeface="Times New Roman" panose="02020603050405020304" pitchFamily="18" charset="0"/>
                <a:ea typeface="Times New Roman" panose="02020603050405020304" pitchFamily="18" charset="0"/>
              </a:rPr>
              <a:t>T</a:t>
            </a:r>
            <a:r>
              <a:rPr lang="fr-FR" sz="9600" dirty="0">
                <a:solidFill>
                  <a:srgbClr val="201511"/>
                </a:solidFill>
                <a:effectLst/>
                <a:latin typeface="Times New Roman" panose="02020603050405020304" pitchFamily="18" charset="0"/>
                <a:ea typeface="Times New Roman" panose="02020603050405020304" pitchFamily="18" charset="0"/>
              </a:rPr>
              <a:t>élé-conférence tournante, préférentiellement les premiers vendredis du mois à 17h.</a:t>
            </a:r>
          </a:p>
          <a:p>
            <a:pPr marL="1143000" indent="-1143000" algn="just">
              <a:lnSpc>
                <a:spcPct val="115000"/>
              </a:lnSpc>
              <a:spcAft>
                <a:spcPts val="1000"/>
              </a:spcAft>
              <a:buFont typeface="Wingdings" panose="05000000000000000000" pitchFamily="2" charset="2"/>
              <a:buChar char="Ø"/>
            </a:pPr>
            <a:r>
              <a:rPr lang="fr-FR" sz="9600" dirty="0">
                <a:solidFill>
                  <a:srgbClr val="201511"/>
                </a:solidFill>
                <a:effectLst/>
                <a:latin typeface="Times New Roman" panose="02020603050405020304" pitchFamily="18" charset="0"/>
                <a:ea typeface="Times New Roman" panose="02020603050405020304" pitchFamily="18" charset="0"/>
              </a:rPr>
              <a:t>31 télé-séminaires depuis septembre 2020 </a:t>
            </a:r>
          </a:p>
          <a:p>
            <a:pPr marL="1143000" indent="-1143000" algn="just">
              <a:lnSpc>
                <a:spcPct val="115000"/>
              </a:lnSpc>
              <a:spcAft>
                <a:spcPts val="1000"/>
              </a:spcAft>
              <a:buFont typeface="Wingdings" panose="05000000000000000000" pitchFamily="2" charset="2"/>
              <a:buChar char="Ø"/>
            </a:pPr>
            <a:r>
              <a:rPr lang="fr-FR" sz="9600" dirty="0">
                <a:solidFill>
                  <a:srgbClr val="201511"/>
                </a:solidFill>
                <a:effectLst/>
                <a:latin typeface="Times New Roman" panose="02020603050405020304" pitchFamily="18" charset="0"/>
                <a:ea typeface="Times New Roman" panose="02020603050405020304" pitchFamily="18" charset="0"/>
              </a:rPr>
              <a:t>Une priorité est donnée aux enseignants et enseignants-chercheurs hors métropole</a:t>
            </a:r>
            <a:endParaRPr lang="fr-FR" sz="11200"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r>
              <a:rPr lang="fr-FR" sz="11200" i="1" dirty="0">
                <a:solidFill>
                  <a:schemeClr val="tx1"/>
                </a:solidFill>
                <a:latin typeface="Times New Roman" panose="02020603050405020304" pitchFamily="18" charset="0"/>
                <a:cs typeface="Times New Roman" panose="02020603050405020304" pitchFamily="18" charset="0"/>
                <a:hlinkClick r:id="rId4"/>
              </a:rPr>
              <a:t>https://www.univ-irem.fr/SemIREMI</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buFont typeface="Wingdings" panose="05000000000000000000" pitchFamily="2" charset="2"/>
              <a:buChar char="Ø"/>
            </a:pPr>
            <a:endParaRPr lang="fr-FR" sz="11200" dirty="0">
              <a:solidFill>
                <a:schemeClr val="tx1"/>
              </a:solidFill>
              <a:latin typeface="Times New Roman" panose="02020603050405020304" pitchFamily="18" charset="0"/>
              <a:cs typeface="Times New Roman" panose="02020603050405020304" pitchFamily="18" charset="0"/>
            </a:endParaRPr>
          </a:p>
          <a:p>
            <a:pPr algn="l"/>
            <a:endParaRPr lang="fr-FR" sz="8000"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1135757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767611"/>
            <a:ext cx="12191999" cy="6333796"/>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 télé-séminaire international des IREM</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Multilinguisme :</a:t>
            </a:r>
            <a:r>
              <a:rPr lang="fr-FR" sz="9600" dirty="0">
                <a:solidFill>
                  <a:srgbClr val="201511"/>
                </a:solidFill>
                <a:latin typeface="Times New Roman" panose="02020603050405020304" pitchFamily="18" charset="0"/>
                <a:ea typeface="Times New Roman" panose="02020603050405020304" pitchFamily="18" charset="0"/>
              </a:rPr>
              <a:t> Algérie – Madagascar –Tunisie – Algérie – Sénégal </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Programme, évaluation et enseignement : </a:t>
            </a:r>
            <a:r>
              <a:rPr lang="fr-FR" sz="9600" dirty="0">
                <a:solidFill>
                  <a:srgbClr val="201511"/>
                </a:solidFill>
                <a:latin typeface="Times New Roman" panose="02020603050405020304" pitchFamily="18" charset="0"/>
                <a:ea typeface="Times New Roman" panose="02020603050405020304" pitchFamily="18" charset="0"/>
              </a:rPr>
              <a:t>Côte d’Ivoire – Mexique – Antilles – Brésil – Chili – Mali –Congo-Brazzaville – Belgique</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TICE et enseignement </a:t>
            </a:r>
            <a:r>
              <a:rPr lang="fr-FR" sz="9600" dirty="0">
                <a:solidFill>
                  <a:srgbClr val="201511"/>
                </a:solidFill>
                <a:latin typeface="Times New Roman" panose="02020603050405020304" pitchFamily="18" charset="0"/>
                <a:ea typeface="Times New Roman" panose="02020603050405020304" pitchFamily="18" charset="0"/>
              </a:rPr>
              <a:t>: Chili – Congo-Brazzaville – France – Algérie – République de Djibouti </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ICME2021/ICDLE2022/EMF2022 :</a:t>
            </a:r>
            <a:r>
              <a:rPr lang="fr-FR" sz="9600" dirty="0">
                <a:solidFill>
                  <a:srgbClr val="201511"/>
                </a:solidFill>
                <a:latin typeface="Times New Roman" panose="02020603050405020304" pitchFamily="18" charset="0"/>
                <a:ea typeface="Times New Roman" panose="02020603050405020304" pitchFamily="18" charset="0"/>
              </a:rPr>
              <a:t> Japon – France – Bénin – Suisse – Québec – Sénégal – Maroc </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Association de professeurs : </a:t>
            </a:r>
            <a:r>
              <a:rPr lang="fr-FR" sz="9600" dirty="0">
                <a:solidFill>
                  <a:srgbClr val="201511"/>
                </a:solidFill>
                <a:latin typeface="Times New Roman" panose="02020603050405020304" pitchFamily="18" charset="0"/>
                <a:ea typeface="Times New Roman" panose="02020603050405020304" pitchFamily="18" charset="0"/>
              </a:rPr>
              <a:t>Mali – Tunisie</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Divers :</a:t>
            </a:r>
            <a:r>
              <a:rPr lang="fr-FR" sz="9600" dirty="0">
                <a:solidFill>
                  <a:srgbClr val="201511"/>
                </a:solidFill>
                <a:latin typeface="Times New Roman" panose="02020603050405020304" pitchFamily="18" charset="0"/>
                <a:ea typeface="Times New Roman" panose="02020603050405020304" pitchFamily="18" charset="0"/>
              </a:rPr>
              <a:t> Algérie – France</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Hommage à Mamadou Souleymane Sangaré : </a:t>
            </a:r>
            <a:r>
              <a:rPr lang="fr-FR" sz="9600" dirty="0">
                <a:solidFill>
                  <a:srgbClr val="201511"/>
                </a:solidFill>
                <a:latin typeface="Times New Roman" panose="02020603050405020304" pitchFamily="18" charset="0"/>
                <a:ea typeface="Times New Roman" panose="02020603050405020304" pitchFamily="18" charset="0"/>
              </a:rPr>
              <a:t>Mali – France – Sénégal – Brésil – Suisse </a:t>
            </a:r>
          </a:p>
          <a:p>
            <a:pPr marL="1143000" indent="-1143000" algn="just">
              <a:lnSpc>
                <a:spcPct val="115000"/>
              </a:lnSpc>
              <a:spcAft>
                <a:spcPts val="1000"/>
              </a:spcAft>
              <a:buFont typeface="Wingdings" panose="05000000000000000000" pitchFamily="2" charset="2"/>
              <a:buChar char="Ø"/>
            </a:pPr>
            <a:endParaRPr lang="fr-FR" sz="9600" dirty="0">
              <a:solidFill>
                <a:srgbClr val="201511"/>
              </a:solidFill>
              <a:latin typeface="Times New Roman" panose="02020603050405020304" pitchFamily="18" charset="0"/>
              <a:ea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endParaRPr lang="fr-FR" sz="9600" dirty="0">
              <a:effectLst/>
              <a:latin typeface="Times New Roman" panose="02020603050405020304" pitchFamily="18" charset="0"/>
              <a:ea typeface="Times New Roman" panose="02020603050405020304" pitchFamily="18" charset="0"/>
            </a:endParaRPr>
          </a:p>
          <a:p>
            <a:pPr algn="just"/>
            <a:endParaRPr lang="fr-FR" sz="11200" dirty="0">
              <a:solidFill>
                <a:schemeClr val="tx1"/>
              </a:solidFill>
              <a:latin typeface="Times New Roman" panose="02020603050405020304" pitchFamily="18" charset="0"/>
              <a:cs typeface="Times New Roman" panose="02020603050405020304" pitchFamily="18" charset="0"/>
            </a:endParaRPr>
          </a:p>
          <a:p>
            <a:pPr algn="l"/>
            <a:r>
              <a:rPr lang="fr-FR" sz="8000" dirty="0">
                <a:solidFill>
                  <a:schemeClr val="tx1"/>
                </a:solidFill>
              </a:rPr>
              <a:t> </a:t>
            </a: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28883598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Image 6" descr="carte-du-monde.jpg"/>
          <p:cNvPicPr>
            <a:picLocks noChangeAspect="1"/>
          </p:cNvPicPr>
          <p:nvPr/>
        </p:nvPicPr>
        <p:blipFill>
          <a:blip r:embed="rId3" cstate="print">
            <a:lum bright="70000" contrast="-70000"/>
          </a:blip>
          <a:srcRect t="4259" r="-11" b="4170"/>
          <a:stretch>
            <a:fillRect/>
          </a:stretch>
        </p:blipFill>
        <p:spPr>
          <a:xfrm>
            <a:off x="0" y="740228"/>
            <a:ext cx="12192000" cy="6333796"/>
          </a:xfrm>
          <a:prstGeom prst="rect">
            <a:avLst/>
          </a:prstGeom>
        </p:spPr>
      </p:pic>
      <p:sp>
        <p:nvSpPr>
          <p:cNvPr id="2" name="Titre 1"/>
          <p:cNvSpPr>
            <a:spLocks noGrp="1"/>
          </p:cNvSpPr>
          <p:nvPr>
            <p:ph type="ctrTitle"/>
          </p:nvPr>
        </p:nvSpPr>
        <p:spPr>
          <a:xfrm>
            <a:off x="1524000" y="1"/>
            <a:ext cx="9144000" cy="670559"/>
          </a:xfrm>
        </p:spPr>
        <p:txBody>
          <a:bodyPr>
            <a:normAutofit/>
          </a:bodyPr>
          <a:lstStyle/>
          <a:p>
            <a:pPr algn="l"/>
            <a:r>
              <a:rPr lang="fr-FR" sz="3600" b="1" dirty="0"/>
              <a:t>Commission Internationale Inter-IREM</a:t>
            </a:r>
          </a:p>
        </p:txBody>
      </p:sp>
      <p:sp>
        <p:nvSpPr>
          <p:cNvPr id="3" name="Sous-titre 2"/>
          <p:cNvSpPr>
            <a:spLocks noGrp="1"/>
          </p:cNvSpPr>
          <p:nvPr>
            <p:ph type="subTitle" idx="1"/>
          </p:nvPr>
        </p:nvSpPr>
        <p:spPr>
          <a:xfrm>
            <a:off x="-1" y="259308"/>
            <a:ext cx="12191999" cy="6842100"/>
          </a:xfrm>
        </p:spPr>
        <p:txBody>
          <a:bodyPr>
            <a:normAutofit fontScale="25000" lnSpcReduction="20000"/>
          </a:bodyPr>
          <a:lstStyle/>
          <a:p>
            <a:endParaRPr lang="fr-FR" sz="6400" b="1" dirty="0">
              <a:solidFill>
                <a:schemeClr val="tx1"/>
              </a:solidFill>
            </a:endParaRPr>
          </a:p>
          <a:p>
            <a:pPr>
              <a:lnSpc>
                <a:spcPct val="107000"/>
              </a:lnSpc>
              <a:spcAft>
                <a:spcPts val="800"/>
              </a:spcAft>
            </a:pPr>
            <a:r>
              <a:rPr lang="fr-FR" sz="12800" b="1" dirty="0">
                <a:solidFill>
                  <a:srgbClr val="000099"/>
                </a:solidFill>
                <a:effectLst/>
                <a:latin typeface="Times New Roman" panose="02020603050405020304" pitchFamily="18" charset="0"/>
                <a:ea typeface="Calibri" panose="020F0502020204030204" pitchFamily="34" charset="0"/>
                <a:cs typeface="Times New Roman" panose="02020603050405020304" pitchFamily="18" charset="0"/>
              </a:rPr>
              <a:t>Le télé-séminaire international des IREM</a:t>
            </a:r>
            <a:endParaRPr lang="fr-FR" sz="11200" i="1" dirty="0">
              <a:solidFill>
                <a:schemeClr val="tx1"/>
              </a:solidFill>
              <a:latin typeface="Times New Roman" panose="02020603050405020304" pitchFamily="18" charset="0"/>
              <a:cs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Multilinguisme :</a:t>
            </a:r>
            <a:r>
              <a:rPr lang="fr-FR" sz="9600" dirty="0">
                <a:solidFill>
                  <a:srgbClr val="201511"/>
                </a:solidFill>
                <a:latin typeface="Times New Roman" panose="02020603050405020304" pitchFamily="18" charset="0"/>
                <a:ea typeface="Times New Roman" panose="02020603050405020304" pitchFamily="18" charset="0"/>
              </a:rPr>
              <a:t> Rachid </a:t>
            </a:r>
            <a:r>
              <a:rPr lang="fr-FR" sz="9600" dirty="0" err="1">
                <a:solidFill>
                  <a:srgbClr val="201511"/>
                </a:solidFill>
                <a:latin typeface="Times New Roman" panose="02020603050405020304" pitchFamily="18" charset="0"/>
                <a:ea typeface="Times New Roman" panose="02020603050405020304" pitchFamily="18" charset="0"/>
              </a:rPr>
              <a:t>Bebbouchi</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Fidy</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Heritiana</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Andrianarivony</a:t>
            </a:r>
            <a:r>
              <a:rPr lang="fr-FR" sz="9600" dirty="0">
                <a:solidFill>
                  <a:srgbClr val="201511"/>
                </a:solidFill>
                <a:latin typeface="Times New Roman" panose="02020603050405020304" pitchFamily="18" charset="0"/>
                <a:ea typeface="Times New Roman" panose="02020603050405020304" pitchFamily="18" charset="0"/>
              </a:rPr>
              <a:t>; Sonia Ben </a:t>
            </a:r>
            <a:r>
              <a:rPr lang="fr-FR" sz="9600" dirty="0" err="1">
                <a:solidFill>
                  <a:srgbClr val="201511"/>
                </a:solidFill>
                <a:latin typeface="Times New Roman" panose="02020603050405020304" pitchFamily="18" charset="0"/>
                <a:ea typeface="Times New Roman" panose="02020603050405020304" pitchFamily="18" charset="0"/>
              </a:rPr>
              <a:t>Nejma</a:t>
            </a:r>
            <a:r>
              <a:rPr lang="fr-FR" sz="9600" dirty="0">
                <a:solidFill>
                  <a:srgbClr val="201511"/>
                </a:solidFill>
                <a:latin typeface="Times New Roman" panose="02020603050405020304" pitchFamily="18" charset="0"/>
                <a:ea typeface="Times New Roman" panose="02020603050405020304" pitchFamily="18" charset="0"/>
              </a:rPr>
              <a:t>; Ahmed </a:t>
            </a:r>
            <a:r>
              <a:rPr lang="fr-FR" sz="9600" dirty="0" err="1">
                <a:solidFill>
                  <a:srgbClr val="201511"/>
                </a:solidFill>
                <a:latin typeface="Times New Roman" panose="02020603050405020304" pitchFamily="18" charset="0"/>
                <a:ea typeface="Times New Roman" panose="02020603050405020304" pitchFamily="18" charset="0"/>
              </a:rPr>
              <a:t>Djebbar</a:t>
            </a:r>
            <a:r>
              <a:rPr lang="fr-FR" sz="9600" dirty="0">
                <a:solidFill>
                  <a:srgbClr val="201511"/>
                </a:solidFill>
                <a:latin typeface="Times New Roman" panose="02020603050405020304" pitchFamily="18" charset="0"/>
                <a:ea typeface="Times New Roman" panose="02020603050405020304" pitchFamily="18" charset="0"/>
              </a:rPr>
              <a:t>; Christophe Hache et Catherine </a:t>
            </a:r>
            <a:r>
              <a:rPr lang="fr-FR" sz="9600" dirty="0" err="1">
                <a:solidFill>
                  <a:srgbClr val="201511"/>
                </a:solidFill>
                <a:latin typeface="Times New Roman" panose="02020603050405020304" pitchFamily="18" charset="0"/>
                <a:ea typeface="Times New Roman" panose="02020603050405020304" pitchFamily="18" charset="0"/>
              </a:rPr>
              <a:t>Mendoca</a:t>
            </a:r>
            <a:r>
              <a:rPr lang="fr-FR" sz="9600" dirty="0">
                <a:solidFill>
                  <a:srgbClr val="201511"/>
                </a:solidFill>
                <a:latin typeface="Times New Roman" panose="02020603050405020304" pitchFamily="18" charset="0"/>
                <a:ea typeface="Times New Roman" panose="02020603050405020304" pitchFamily="18" charset="0"/>
              </a:rPr>
              <a:t> Dias; </a:t>
            </a:r>
            <a:r>
              <a:rPr lang="fr-FR" sz="9600" dirty="0" err="1">
                <a:solidFill>
                  <a:srgbClr val="201511"/>
                </a:solidFill>
                <a:latin typeface="Times New Roman" panose="02020603050405020304" pitchFamily="18" charset="0"/>
                <a:ea typeface="Times New Roman" panose="02020603050405020304" pitchFamily="18" charset="0"/>
              </a:rPr>
              <a:t>Mangary</a:t>
            </a:r>
            <a:r>
              <a:rPr lang="fr-FR" sz="9600" dirty="0">
                <a:solidFill>
                  <a:srgbClr val="201511"/>
                </a:solidFill>
                <a:latin typeface="Times New Roman" panose="02020603050405020304" pitchFamily="18" charset="0"/>
                <a:ea typeface="Times New Roman" panose="02020603050405020304" pitchFamily="18" charset="0"/>
              </a:rPr>
              <a:t> Ka</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Programme, évaluation et enseignement : </a:t>
            </a:r>
            <a:r>
              <a:rPr lang="fr-FR" sz="9600" dirty="0" err="1">
                <a:solidFill>
                  <a:srgbClr val="201511"/>
                </a:solidFill>
                <a:latin typeface="Times New Roman" panose="02020603050405020304" pitchFamily="18" charset="0"/>
                <a:ea typeface="Times New Roman" panose="02020603050405020304" pitchFamily="18" charset="0"/>
              </a:rPr>
              <a:t>Koudia</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Yeboua</a:t>
            </a:r>
            <a:r>
              <a:rPr lang="fr-FR" sz="9600" dirty="0">
                <a:solidFill>
                  <a:srgbClr val="201511"/>
                </a:solidFill>
                <a:latin typeface="Times New Roman" panose="02020603050405020304" pitchFamily="18" charset="0"/>
                <a:ea typeface="Times New Roman" panose="02020603050405020304" pitchFamily="18" charset="0"/>
              </a:rPr>
              <a:t> Germain Atta; Saliou Touré; </a:t>
            </a:r>
            <a:r>
              <a:rPr lang="fr-FR" sz="9600" dirty="0" err="1">
                <a:solidFill>
                  <a:srgbClr val="201511"/>
                </a:solidFill>
                <a:latin typeface="Times New Roman" panose="02020603050405020304" pitchFamily="18" charset="0"/>
                <a:ea typeface="Times New Roman" panose="02020603050405020304" pitchFamily="18" charset="0"/>
              </a:rPr>
              <a:t>Avenilde</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Romo</a:t>
            </a:r>
            <a:r>
              <a:rPr lang="fr-FR" sz="9600" dirty="0">
                <a:solidFill>
                  <a:srgbClr val="201511"/>
                </a:solidFill>
                <a:latin typeface="Times New Roman" panose="02020603050405020304" pitchFamily="18" charset="0"/>
                <a:ea typeface="Times New Roman" panose="02020603050405020304" pitchFamily="18" charset="0"/>
              </a:rPr>
              <a:t> Vazquez; Diana Violeta </a:t>
            </a:r>
            <a:r>
              <a:rPr lang="fr-FR" sz="9600" dirty="0" err="1">
                <a:solidFill>
                  <a:srgbClr val="201511"/>
                </a:solidFill>
                <a:latin typeface="Times New Roman" panose="02020603050405020304" pitchFamily="18" charset="0"/>
                <a:ea typeface="Times New Roman" panose="02020603050405020304" pitchFamily="18" charset="0"/>
              </a:rPr>
              <a:t>Solares</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Pineda</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Eléda</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Robo</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Marlen</a:t>
            </a:r>
            <a:r>
              <a:rPr lang="fr-FR" sz="9600" dirty="0">
                <a:solidFill>
                  <a:srgbClr val="201511"/>
                </a:solidFill>
                <a:latin typeface="Times New Roman" panose="02020603050405020304" pitchFamily="18" charset="0"/>
                <a:ea typeface="Times New Roman" panose="02020603050405020304" pitchFamily="18" charset="0"/>
              </a:rPr>
              <a:t> Alves Dias; Elisabeth Montoya </a:t>
            </a:r>
            <a:r>
              <a:rPr lang="fr-FR" sz="9600" dirty="0" err="1">
                <a:solidFill>
                  <a:srgbClr val="201511"/>
                </a:solidFill>
                <a:latin typeface="Times New Roman" panose="02020603050405020304" pitchFamily="18" charset="0"/>
                <a:ea typeface="Times New Roman" panose="02020603050405020304" pitchFamily="18" charset="0"/>
              </a:rPr>
              <a:t>Delgadillo</a:t>
            </a:r>
            <a:r>
              <a:rPr lang="fr-FR" sz="9600" dirty="0">
                <a:solidFill>
                  <a:srgbClr val="201511"/>
                </a:solidFill>
                <a:latin typeface="Times New Roman" panose="02020603050405020304" pitchFamily="18" charset="0"/>
                <a:ea typeface="Times New Roman" panose="02020603050405020304" pitchFamily="18" charset="0"/>
              </a:rPr>
              <a:t>; Oumar Doumbia; </a:t>
            </a:r>
            <a:r>
              <a:rPr lang="fr-FR" sz="9600" dirty="0" err="1">
                <a:solidFill>
                  <a:srgbClr val="201511"/>
                </a:solidFill>
                <a:latin typeface="Times New Roman" panose="02020603050405020304" pitchFamily="18" charset="0"/>
                <a:ea typeface="Times New Roman" panose="02020603050405020304" pitchFamily="18" charset="0"/>
              </a:rPr>
              <a:t>Saddo</a:t>
            </a:r>
            <a:r>
              <a:rPr lang="fr-FR" sz="9600" dirty="0">
                <a:solidFill>
                  <a:srgbClr val="201511"/>
                </a:solidFill>
                <a:latin typeface="Times New Roman" panose="02020603050405020304" pitchFamily="18" charset="0"/>
                <a:ea typeface="Times New Roman" panose="02020603050405020304" pitchFamily="18" charset="0"/>
              </a:rPr>
              <a:t> Ag </a:t>
            </a:r>
            <a:r>
              <a:rPr lang="fr-FR" sz="9600" dirty="0" err="1">
                <a:solidFill>
                  <a:srgbClr val="201511"/>
                </a:solidFill>
                <a:latin typeface="Times New Roman" panose="02020603050405020304" pitchFamily="18" charset="0"/>
                <a:ea typeface="Times New Roman" panose="02020603050405020304" pitchFamily="18" charset="0"/>
              </a:rPr>
              <a:t>Almouloud</a:t>
            </a:r>
            <a:r>
              <a:rPr lang="fr-FR" sz="9600" dirty="0">
                <a:solidFill>
                  <a:srgbClr val="201511"/>
                </a:solidFill>
                <a:latin typeface="Times New Roman" panose="02020603050405020304" pitchFamily="18" charset="0"/>
                <a:ea typeface="Times New Roman" panose="02020603050405020304" pitchFamily="18" charset="0"/>
              </a:rPr>
              <a:t>; Fernand </a:t>
            </a:r>
            <a:r>
              <a:rPr lang="fr-FR" sz="9600" dirty="0" err="1">
                <a:solidFill>
                  <a:srgbClr val="201511"/>
                </a:solidFill>
                <a:latin typeface="Times New Roman" panose="02020603050405020304" pitchFamily="18" charset="0"/>
                <a:ea typeface="Times New Roman" panose="02020603050405020304" pitchFamily="18" charset="0"/>
              </a:rPr>
              <a:t>Malonga</a:t>
            </a:r>
            <a:r>
              <a:rPr lang="fr-FR" sz="9600" dirty="0">
                <a:solidFill>
                  <a:srgbClr val="201511"/>
                </a:solidFill>
                <a:latin typeface="Times New Roman" panose="02020603050405020304" pitchFamily="18" charset="0"/>
                <a:ea typeface="Times New Roman" panose="02020603050405020304" pitchFamily="18" charset="0"/>
              </a:rPr>
              <a:t>; Stéphanie Bridoux</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TICE et enseignement : </a:t>
            </a:r>
            <a:r>
              <a:rPr lang="fr-FR" sz="9600" dirty="0">
                <a:solidFill>
                  <a:srgbClr val="201511"/>
                </a:solidFill>
                <a:latin typeface="Times New Roman" panose="02020603050405020304" pitchFamily="18" charset="0"/>
                <a:ea typeface="Times New Roman" panose="02020603050405020304" pitchFamily="18" charset="0"/>
              </a:rPr>
              <a:t>Jorge </a:t>
            </a:r>
            <a:r>
              <a:rPr lang="fr-FR" sz="9600" dirty="0" err="1">
                <a:solidFill>
                  <a:srgbClr val="201511"/>
                </a:solidFill>
                <a:latin typeface="Times New Roman" panose="02020603050405020304" pitchFamily="18" charset="0"/>
                <a:ea typeface="Times New Roman" panose="02020603050405020304" pitchFamily="18" charset="0"/>
              </a:rPr>
              <a:t>Gaona</a:t>
            </a:r>
            <a:r>
              <a:rPr lang="fr-FR" sz="9600" dirty="0">
                <a:solidFill>
                  <a:srgbClr val="201511"/>
                </a:solidFill>
                <a:latin typeface="Times New Roman" panose="02020603050405020304" pitchFamily="18" charset="0"/>
                <a:ea typeface="Times New Roman" panose="02020603050405020304" pitchFamily="18" charset="0"/>
              </a:rPr>
              <a:t>; Fernand </a:t>
            </a:r>
            <a:r>
              <a:rPr lang="fr-FR" sz="9600" dirty="0" err="1">
                <a:solidFill>
                  <a:srgbClr val="201511"/>
                </a:solidFill>
                <a:latin typeface="Times New Roman" panose="02020603050405020304" pitchFamily="18" charset="0"/>
                <a:ea typeface="Times New Roman" panose="02020603050405020304" pitchFamily="18" charset="0"/>
              </a:rPr>
              <a:t>Malonga</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Moungabio</a:t>
            </a:r>
            <a:r>
              <a:rPr lang="fr-FR" sz="9600" dirty="0">
                <a:solidFill>
                  <a:srgbClr val="201511"/>
                </a:solidFill>
                <a:latin typeface="Times New Roman" panose="02020603050405020304" pitchFamily="18" charset="0"/>
                <a:ea typeface="Times New Roman" panose="02020603050405020304" pitchFamily="18" charset="0"/>
              </a:rPr>
              <a:t>; Pierre Arnoux; Sihem </a:t>
            </a:r>
            <a:r>
              <a:rPr lang="fr-FR" sz="9600" dirty="0" err="1">
                <a:solidFill>
                  <a:srgbClr val="201511"/>
                </a:solidFill>
                <a:latin typeface="Times New Roman" panose="02020603050405020304" pitchFamily="18" charset="0"/>
                <a:ea typeface="Times New Roman" panose="02020603050405020304" pitchFamily="18" charset="0"/>
              </a:rPr>
              <a:t>Hakem</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Kasdali</a:t>
            </a:r>
            <a:r>
              <a:rPr lang="fr-FR" sz="9600" dirty="0">
                <a:solidFill>
                  <a:srgbClr val="201511"/>
                </a:solidFill>
                <a:latin typeface="Times New Roman" panose="02020603050405020304" pitchFamily="18" charset="0"/>
                <a:ea typeface="Times New Roman" panose="02020603050405020304" pitchFamily="18" charset="0"/>
              </a:rPr>
              <a:t>; Mohamed Abdo</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ICME2021/ICDLE2022/EMF2022 :</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Ui</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Hock</a:t>
            </a:r>
            <a:r>
              <a:rPr lang="fr-FR" sz="9600" dirty="0">
                <a:solidFill>
                  <a:srgbClr val="201511"/>
                </a:solidFill>
                <a:latin typeface="Times New Roman" panose="02020603050405020304" pitchFamily="18" charset="0"/>
                <a:ea typeface="Times New Roman" panose="02020603050405020304" pitchFamily="18" charset="0"/>
              </a:rPr>
              <a:t> </a:t>
            </a:r>
            <a:r>
              <a:rPr lang="fr-FR" sz="9600" dirty="0" err="1">
                <a:solidFill>
                  <a:srgbClr val="201511"/>
                </a:solidFill>
                <a:latin typeface="Times New Roman" panose="02020603050405020304" pitchFamily="18" charset="0"/>
                <a:ea typeface="Times New Roman" panose="02020603050405020304" pitchFamily="18" charset="0"/>
              </a:rPr>
              <a:t>Cheah</a:t>
            </a:r>
            <a:r>
              <a:rPr lang="fr-FR" sz="9600" dirty="0">
                <a:solidFill>
                  <a:srgbClr val="201511"/>
                </a:solidFill>
                <a:latin typeface="Times New Roman" panose="02020603050405020304" pitchFamily="18" charset="0"/>
                <a:ea typeface="Times New Roman" panose="02020603050405020304" pitchFamily="18" charset="0"/>
              </a:rPr>
              <a:t>; Viviane Durand-Guerrier; Projet « jeunes enseignants »</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Association de professeurs : </a:t>
            </a:r>
            <a:r>
              <a:rPr lang="fr-FR" sz="9600" dirty="0">
                <a:solidFill>
                  <a:srgbClr val="201511"/>
                </a:solidFill>
                <a:latin typeface="Times New Roman" panose="02020603050405020304" pitchFamily="18" charset="0"/>
                <a:ea typeface="Times New Roman" panose="02020603050405020304" pitchFamily="18" charset="0"/>
              </a:rPr>
              <a:t>Salimata </a:t>
            </a:r>
            <a:r>
              <a:rPr lang="fr-FR" sz="9600" dirty="0" err="1">
                <a:solidFill>
                  <a:srgbClr val="201511"/>
                </a:solidFill>
                <a:latin typeface="Times New Roman" panose="02020603050405020304" pitchFamily="18" charset="0"/>
                <a:ea typeface="Times New Roman" panose="02020603050405020304" pitchFamily="18" charset="0"/>
              </a:rPr>
              <a:t>Soumba</a:t>
            </a:r>
            <a:r>
              <a:rPr lang="fr-FR" sz="9600" dirty="0">
                <a:solidFill>
                  <a:srgbClr val="201511"/>
                </a:solidFill>
                <a:latin typeface="Times New Roman" panose="02020603050405020304" pitchFamily="18" charset="0"/>
                <a:ea typeface="Times New Roman" panose="02020603050405020304" pitchFamily="18" charset="0"/>
              </a:rPr>
              <a:t> Diarra; Taoufik </a:t>
            </a:r>
            <a:r>
              <a:rPr lang="fr-FR" sz="9600" dirty="0" err="1">
                <a:solidFill>
                  <a:srgbClr val="201511"/>
                </a:solidFill>
                <a:latin typeface="Times New Roman" panose="02020603050405020304" pitchFamily="18" charset="0"/>
                <a:ea typeface="Times New Roman" panose="02020603050405020304" pitchFamily="18" charset="0"/>
              </a:rPr>
              <a:t>Cherrada</a:t>
            </a:r>
            <a:endParaRPr lang="fr-FR" sz="9600" dirty="0">
              <a:solidFill>
                <a:srgbClr val="201511"/>
              </a:solidFill>
              <a:latin typeface="Times New Roman" panose="02020603050405020304" pitchFamily="18" charset="0"/>
              <a:ea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Divers :</a:t>
            </a:r>
            <a:r>
              <a:rPr lang="fr-FR" sz="9600" dirty="0">
                <a:solidFill>
                  <a:srgbClr val="201511"/>
                </a:solidFill>
                <a:latin typeface="Times New Roman" panose="02020603050405020304" pitchFamily="18" charset="0"/>
                <a:ea typeface="Times New Roman" panose="02020603050405020304" pitchFamily="18" charset="0"/>
              </a:rPr>
              <a:t> Rachid </a:t>
            </a:r>
            <a:r>
              <a:rPr lang="fr-FR" sz="9600" dirty="0" err="1">
                <a:solidFill>
                  <a:srgbClr val="201511"/>
                </a:solidFill>
                <a:latin typeface="Times New Roman" panose="02020603050405020304" pitchFamily="18" charset="0"/>
                <a:ea typeface="Times New Roman" panose="02020603050405020304" pitchFamily="18" charset="0"/>
              </a:rPr>
              <a:t>Bebbouchi</a:t>
            </a:r>
            <a:r>
              <a:rPr lang="fr-FR" sz="9600" dirty="0">
                <a:solidFill>
                  <a:srgbClr val="201511"/>
                </a:solidFill>
                <a:latin typeface="Times New Roman" panose="02020603050405020304" pitchFamily="18" charset="0"/>
                <a:ea typeface="Times New Roman" panose="02020603050405020304" pitchFamily="18" charset="0"/>
              </a:rPr>
              <a:t>; Hacène </a:t>
            </a:r>
            <a:r>
              <a:rPr lang="fr-FR" sz="9600" dirty="0" err="1">
                <a:solidFill>
                  <a:srgbClr val="201511"/>
                </a:solidFill>
                <a:latin typeface="Times New Roman" panose="02020603050405020304" pitchFamily="18" charset="0"/>
                <a:ea typeface="Times New Roman" panose="02020603050405020304" pitchFamily="18" charset="0"/>
              </a:rPr>
              <a:t>Belbachir</a:t>
            </a:r>
            <a:r>
              <a:rPr lang="fr-FR" sz="9600" dirty="0">
                <a:solidFill>
                  <a:srgbClr val="201511"/>
                </a:solidFill>
                <a:latin typeface="Times New Roman" panose="02020603050405020304" pitchFamily="18" charset="0"/>
                <a:ea typeface="Times New Roman" panose="02020603050405020304" pitchFamily="18" charset="0"/>
              </a:rPr>
              <a:t>; Valerio </a:t>
            </a:r>
            <a:r>
              <a:rPr lang="fr-FR" sz="9600" dirty="0" err="1">
                <a:solidFill>
                  <a:srgbClr val="201511"/>
                </a:solidFill>
                <a:latin typeface="Times New Roman" panose="02020603050405020304" pitchFamily="18" charset="0"/>
                <a:ea typeface="Times New Roman" panose="02020603050405020304" pitchFamily="18" charset="0"/>
              </a:rPr>
              <a:t>Vassallo</a:t>
            </a:r>
            <a:r>
              <a:rPr lang="fr-FR" sz="9600" dirty="0">
                <a:solidFill>
                  <a:srgbClr val="201511"/>
                </a:solidFill>
                <a:latin typeface="Times New Roman" panose="02020603050405020304" pitchFamily="18" charset="0"/>
                <a:ea typeface="Times New Roman" panose="02020603050405020304" pitchFamily="18" charset="0"/>
              </a:rPr>
              <a:t>; Daniel Perrin</a:t>
            </a:r>
          </a:p>
          <a:p>
            <a:pPr marL="1143000" indent="-1143000" algn="just">
              <a:lnSpc>
                <a:spcPct val="115000"/>
              </a:lnSpc>
              <a:spcAft>
                <a:spcPts val="1000"/>
              </a:spcAft>
              <a:buFont typeface="Wingdings" panose="05000000000000000000" pitchFamily="2" charset="2"/>
              <a:buChar char="Ø"/>
            </a:pPr>
            <a:r>
              <a:rPr lang="fr-FR" sz="9600" b="1" dirty="0">
                <a:solidFill>
                  <a:srgbClr val="201511"/>
                </a:solidFill>
                <a:latin typeface="Times New Roman" panose="02020603050405020304" pitchFamily="18" charset="0"/>
                <a:ea typeface="Times New Roman" panose="02020603050405020304" pitchFamily="18" charset="0"/>
              </a:rPr>
              <a:t>Hommage</a:t>
            </a:r>
            <a:r>
              <a:rPr lang="fr-FR" sz="9600" dirty="0">
                <a:solidFill>
                  <a:srgbClr val="201511"/>
                </a:solidFill>
                <a:latin typeface="Times New Roman" panose="02020603050405020304" pitchFamily="18" charset="0"/>
                <a:ea typeface="Times New Roman" panose="02020603050405020304" pitchFamily="18" charset="0"/>
              </a:rPr>
              <a:t> à Mamadou Souleymane Sangaré</a:t>
            </a:r>
          </a:p>
          <a:p>
            <a:pPr marL="1143000" indent="-1143000" algn="just">
              <a:lnSpc>
                <a:spcPct val="115000"/>
              </a:lnSpc>
              <a:spcAft>
                <a:spcPts val="1000"/>
              </a:spcAft>
              <a:buFont typeface="Wingdings" panose="05000000000000000000" pitchFamily="2" charset="2"/>
              <a:buChar char="Ø"/>
            </a:pPr>
            <a:endParaRPr lang="fr-FR" sz="9600" dirty="0">
              <a:solidFill>
                <a:srgbClr val="201511"/>
              </a:solidFill>
              <a:latin typeface="Times New Roman" panose="02020603050405020304" pitchFamily="18" charset="0"/>
              <a:ea typeface="Times New Roman" panose="02020603050405020304" pitchFamily="18" charset="0"/>
            </a:endParaRPr>
          </a:p>
          <a:p>
            <a:pPr marL="1143000" indent="-1143000" algn="just">
              <a:lnSpc>
                <a:spcPct val="115000"/>
              </a:lnSpc>
              <a:spcAft>
                <a:spcPts val="1000"/>
              </a:spcAft>
              <a:buFont typeface="Wingdings" panose="05000000000000000000" pitchFamily="2" charset="2"/>
              <a:buChar char="Ø"/>
            </a:pPr>
            <a:endParaRPr lang="fr-FR" sz="9600" dirty="0">
              <a:effectLst/>
              <a:latin typeface="Times New Roman" panose="02020603050405020304" pitchFamily="18" charset="0"/>
              <a:ea typeface="Times New Roman" panose="02020603050405020304" pitchFamily="18" charset="0"/>
            </a:endParaRPr>
          </a:p>
          <a:p>
            <a:pPr algn="just"/>
            <a:endParaRPr lang="fr-FR" sz="11200" dirty="0">
              <a:solidFill>
                <a:schemeClr val="tx1"/>
              </a:solidFill>
              <a:latin typeface="Times New Roman" panose="02020603050405020304" pitchFamily="18" charset="0"/>
              <a:cs typeface="Times New Roman" panose="02020603050405020304" pitchFamily="18" charset="0"/>
            </a:endParaRPr>
          </a:p>
          <a:p>
            <a:pPr algn="l"/>
            <a:r>
              <a:rPr lang="fr-FR" sz="8000" dirty="0">
                <a:solidFill>
                  <a:schemeClr val="tx1"/>
                </a:solidFill>
              </a:rPr>
              <a:t> </a:t>
            </a:r>
          </a:p>
          <a:p>
            <a:pPr algn="l"/>
            <a:r>
              <a:rPr lang="fr-FR" sz="8000" dirty="0">
                <a:solidFill>
                  <a:schemeClr val="tx1"/>
                </a:solidFill>
              </a:rPr>
              <a:t> </a:t>
            </a:r>
          </a:p>
          <a:p>
            <a:pPr algn="l">
              <a:buFont typeface="Arial" pitchFamily="34" charset="0"/>
              <a:buChar char="•"/>
            </a:pPr>
            <a:endParaRPr lang="fr-FR" sz="4800" dirty="0">
              <a:solidFill>
                <a:schemeClr val="tx1"/>
              </a:solidFill>
            </a:endParaRPr>
          </a:p>
          <a:p>
            <a:pPr algn="l"/>
            <a:endParaRPr lang="fr-FR" dirty="0">
              <a:solidFill>
                <a:schemeClr val="tx1"/>
              </a:solidFill>
            </a:endParaRPr>
          </a:p>
          <a:p>
            <a:pPr algn="l"/>
            <a:endParaRPr lang="fr-FR" dirty="0">
              <a:solidFill>
                <a:schemeClr val="tx1"/>
              </a:solidFill>
            </a:endParaRPr>
          </a:p>
        </p:txBody>
      </p:sp>
      <p:pic>
        <p:nvPicPr>
          <p:cNvPr id="5" name="Espace réservé du contenu 3">
            <a:extLst>
              <a:ext uri="{FF2B5EF4-FFF2-40B4-BE49-F238E27FC236}">
                <a16:creationId xmlns:a16="http://schemas.microsoft.com/office/drawing/2014/main" id="{93FFB1B7-A209-601D-A77F-F959E131BF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8328" y="69669"/>
            <a:ext cx="1522512" cy="600891"/>
          </a:xfrm>
          <a:prstGeom prst="rect">
            <a:avLst/>
          </a:prstGeom>
        </p:spPr>
      </p:pic>
    </p:spTree>
    <p:extLst>
      <p:ext uri="{BB962C8B-B14F-4D97-AF65-F5344CB8AC3E}">
        <p14:creationId xmlns:p14="http://schemas.microsoft.com/office/powerpoint/2010/main" val="3226978976"/>
      </p:ext>
    </p:extLst>
  </p:cSld>
  <p:clrMapOvr>
    <a:masterClrMapping/>
  </p:clrMapOvr>
</p:sld>
</file>

<file path=ppt/theme/theme1.xml><?xml version="1.0" encoding="utf-8"?>
<a:theme xmlns:a="http://schemas.openxmlformats.org/drawingml/2006/main" name="DividendVTI">
  <a:themeElements>
    <a:clrScheme name="DividendVTI">
      <a:dk1>
        <a:sysClr val="windowText" lastClr="000000"/>
      </a:dk1>
      <a:lt1>
        <a:sysClr val="window" lastClr="FFFFFF"/>
      </a:lt1>
      <a:dk2>
        <a:srgbClr val="3D3D3D"/>
      </a:dk2>
      <a:lt2>
        <a:srgbClr val="EBEBEB"/>
      </a:lt2>
      <a:accent1>
        <a:srgbClr val="ED8428"/>
      </a:accent1>
      <a:accent2>
        <a:srgbClr val="E6C46D"/>
      </a:accent2>
      <a:accent3>
        <a:srgbClr val="537685"/>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567</TotalTime>
  <Words>11492</Words>
  <Application>Microsoft Office PowerPoint</Application>
  <PresentationFormat>Grand écran</PresentationFormat>
  <Paragraphs>813</Paragraphs>
  <Slides>41</Slides>
  <Notes>40</Notes>
  <HiddenSlides>11</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41</vt:i4>
      </vt:variant>
    </vt:vector>
  </HeadingPairs>
  <TitlesOfParts>
    <vt:vector size="51" baseType="lpstr">
      <vt:lpstr>Aptos</vt:lpstr>
      <vt:lpstr>Arial</vt:lpstr>
      <vt:lpstr>Calibri</vt:lpstr>
      <vt:lpstr>Gill Sans MT</vt:lpstr>
      <vt:lpstr>Symbol</vt:lpstr>
      <vt:lpstr>Times New Roman</vt:lpstr>
      <vt:lpstr>Wingdings</vt:lpstr>
      <vt:lpstr>Wingdings 2</vt:lpstr>
      <vt:lpstr>DividendVTI</vt:lpstr>
      <vt:lpstr>Thème Office</vt:lpstr>
      <vt:lpstr>Comité Scientifique deS 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Nous vous remercions de votre attention.</vt:lpstr>
      <vt:lpstr>COMPLEMENTS SUR LA PRESENTATION</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lpstr>Commission Internationale Inter-IREM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Conseil Scientifique deS IREM</dc:title>
  <dc:creator>Carole BAHEUX</dc:creator>
  <cp:lastModifiedBy>Carole BAHEUX</cp:lastModifiedBy>
  <cp:revision>5</cp:revision>
  <dcterms:created xsi:type="dcterms:W3CDTF">2024-09-08T17:59:40Z</dcterms:created>
  <dcterms:modified xsi:type="dcterms:W3CDTF">2024-11-12T10:40:14Z</dcterms:modified>
</cp:coreProperties>
</file>