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70" r:id="rId4"/>
    <p:sldId id="257" r:id="rId5"/>
    <p:sldId id="261" r:id="rId6"/>
    <p:sldId id="27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7" r:id="rId17"/>
    <p:sldId id="273" r:id="rId18"/>
    <p:sldId id="274" r:id="rId19"/>
    <p:sldId id="275" r:id="rId20"/>
    <p:sldId id="271" r:id="rId21"/>
  </p:sldIdLst>
  <p:sldSz cx="12192000" cy="6858000"/>
  <p:notesSz cx="6858000" cy="9144000"/>
  <p:custShowLst>
    <p:custShow name="DEF PUISSANCE" id="0">
      <p:sldLst>
        <p:sld r:id="rId5"/>
        <p:sld r:id="rId6"/>
      </p:sldLst>
    </p:custShow>
    <p:custShow name="LIGNES PROP" id="1">
      <p:sldLst>
        <p:sld r:id="rId7"/>
        <p:sld r:id="rId8"/>
        <p:sld r:id="rId9"/>
        <p:sld r:id="rId10"/>
        <p:sld r:id="rId11"/>
      </p:sldLst>
    </p:custShow>
    <p:custShow name="METHODE AIRES" id="2">
      <p:sldLst>
        <p:sld r:id="rId12"/>
        <p:sld r:id="rId13"/>
        <p:sld r:id="rId14"/>
        <p:sld r:id="rId15"/>
      </p:sldLst>
    </p:custShow>
    <p:custShow name="METHODE PROPORTION CONT" id="3">
      <p:sldLst>
        <p:sld r:id="rId16"/>
        <p:sld r:id="rId17"/>
      </p:sldLst>
    </p:custShow>
    <p:custShow name="METHODE ALGEBRIQUE" id="4">
      <p:sldLst>
        <p:sld r:id="rId18"/>
        <p:sld r:id="rId19"/>
        <p:sld r:id="rId20"/>
      </p:sldLst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20583-6810-47B8-803A-D57B8D361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3D69AC2-39A4-43AF-8F4B-39BBD890B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7FCB87-6E9A-4A41-84B9-26368A07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2F5F49-61F1-4453-88A0-C570838B7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3E9866-2C26-4728-9C6A-7970C7A4E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73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7AA11-D86A-4001-A2B8-CB4BE9C09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54A803-DD23-47E5-BDF9-3C21CA0DF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C5973D-ED41-48D1-B576-5A6F62B1D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51773A-7804-4390-971B-8428480F1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3F915C-A6F9-4271-A622-016473457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55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CCE6D4-17B5-485E-99C1-68591C72E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57BFFD-B619-4B5C-8EC4-0E252B13D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03A133-6E68-4BA2-B565-9C669C4F8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D869C-E551-4454-BBB4-61E4A829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FA3E41-F5DD-4D04-9AF8-A03A2327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20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55196A-6338-4595-9FED-EA6C6743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CB2013-8534-4316-8819-7429C5DF3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48E971-A0E1-4F28-AAE6-6630EEA20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1B9661-8F9A-4266-A6A0-8A521267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B8F171-52B8-40EB-A871-27888E98C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9443FB-CC16-4583-AA6D-32D6BD72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29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B027F-8C00-4CC9-AC44-C1F707A3C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678E1E-5439-44B0-8BAA-2AC00AD8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9E3FAC-64B8-42EA-BB8C-BF8979029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F81EFD-46AB-418D-BBE6-D609E159EF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3085D5B-4D48-4B2C-80B6-C788B2E234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A7CCD04-FE21-4245-8F8A-EC280507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F1FF7C0-F3EB-42EE-94D1-52D55B24D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8E24DE-91F5-48AD-A8EA-A1A43F89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095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96FA8D-C920-4546-AF39-B8E62E7BB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7854C66-A628-4D01-BB0B-513BDF8E9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17673-F8C5-4C0F-9F10-BC72B48EC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0B0737E-212C-4DD1-9789-5C92E8D5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29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0284596-D1A9-4485-B2E6-B21AF611F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A98CFB-FFFA-42F2-86AD-52EB2E041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041439-0E6A-494B-8398-383E5D7F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67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2A2EE2-F1D3-4314-864C-AF9E9304D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11F52-8167-4E6A-896D-8A6E6AC4A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E3D5F0-C223-4C44-8944-C26A95112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FCB1AE-A096-478E-B48B-9201711CF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DF6777-6745-45A7-A79E-D65B4D88F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456747-4381-4C7F-BA8F-D933ED00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20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9983FA-1720-468A-B6CB-692590D79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F74D83A-5EBA-48C5-AF1A-1BB0A3A47B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28244D-66B8-4B2E-8565-93773D80B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2FD789-2B70-457D-A7EE-AAD457BED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28829A-C014-4914-888A-4FFB9D1C4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811275-533F-4939-8520-6E5510051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ABBD8-BAA2-4272-A8B3-10B4D7F6A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7AE844-AE22-4BB8-A39D-391D344EE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959B9-5266-49C2-BD57-078C4137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C0F460-3701-4D58-9DD0-164BB105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0A94A0-C0D4-45DB-810A-CA71416C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64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5075E3F-1DF6-4357-BD1A-24F9A313F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6D10CC-F446-4E1F-812D-FEA06A1E6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87EAA6-3989-47BE-9958-F66FB9D65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C1CFA3-0476-49F7-864B-7FAF31D6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E320C6-AB20-4DFD-B466-B527983F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6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0B2778-0E0C-48C0-8E02-29723E7E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A0AF6D-0674-4C0C-9672-AF7488B56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6B12C6-E27D-4BB0-B8C4-D32F75A19A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58CAC-986D-4867-B82D-2DFBAEE44893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3AFE6A-CCF3-445A-B5C1-0185DC1E7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AC2565-D0AF-4AA1-96D3-E5C783736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661FF-22F7-47F5-A58A-10294B795A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619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4C23C0-9725-4C52-B173-7B275B04A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>
                <a:solidFill>
                  <a:schemeClr val="accent1"/>
                </a:solidFill>
              </a:rPr>
              <a:t>Avertissement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ECE160-8A4A-4401-85A8-B3E519F9F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67406"/>
          </a:xfrm>
        </p:spPr>
        <p:txBody>
          <a:bodyPr>
            <a:norm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fr-FR" sz="2400" b="0" i="0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Ce diaporama est un complément numérique au chapitre 2 de l’ouvrage </a:t>
            </a:r>
            <a:r>
              <a:rPr lang="fr-FR" sz="2400" b="0" i="1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Vivre les mathématiques par des approches historiques, </a:t>
            </a:r>
            <a:r>
              <a:rPr lang="fr-FR" sz="2400" b="0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ADAPT, 2024</a:t>
            </a:r>
            <a:r>
              <a:rPr lang="fr-FR" sz="2400" b="0" i="0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. Il est mis à disposition pour être utilisé en classe, avec ou sans modifications, mais n’a ni valeur de modèle, ni de recette. L’</a:t>
            </a:r>
            <a:r>
              <a:rPr lang="fr-FR" sz="2400" b="0" i="0" u="none" strike="noStrike" dirty="0" err="1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enseignant.e</a:t>
            </a:r>
            <a:r>
              <a:rPr lang="fr-FR" sz="2400" b="0" i="0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 pourra pleinement se l’approprier et l’adapter à la réalité, unique, de sa classe, en comprenant son rôle et sa place dans une séance, ses objectifs et la façon dont il a été pensé et conçu par ses auteurs. Ce travail nécessite la lecture préalable du chapitre auquel il se rattache dans l’ouvrage susdit. </a:t>
            </a:r>
            <a:endParaRPr lang="fr-FR" sz="2400" b="0" dirty="0">
              <a:effectLst/>
            </a:endParaRPr>
          </a:p>
          <a:p>
            <a:r>
              <a:rPr lang="fr-FR" sz="2400" dirty="0"/>
              <a:t>Ce diaporama a été conçu en juin 2021 comme un moment de synthèse d’un travail de recherche par groupes, pour proposer un « corrigé » rapide, mettre en perspective le travail et provoquer un échange. Il ne constituait pas une trace écrite à retenir en vue d’une évaluation ou n’avait en tout cas pas été conçu dans ce but. </a:t>
            </a:r>
            <a:r>
              <a:rPr lang="fr-FR" sz="2400" i="1" dirty="0"/>
              <a:t>L’ANNEXE 6 en propose une variante élaborée dans un autre contexte.</a:t>
            </a:r>
            <a:br>
              <a:rPr lang="fr-FR" sz="2400" dirty="0"/>
            </a:b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96247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85DCB6-C612-412E-BBE7-815BBEB1C9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 jeu des démonstrations bigarrées - synthèse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160B12-B3AD-422B-A52D-AFC55FDC67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15 juin 2021</a:t>
            </a:r>
          </a:p>
          <a:p>
            <a:r>
              <a:rPr lang="fr-FR" dirty="0"/>
              <a:t>IREM de Paris Nord – Lycée Cugnot</a:t>
            </a:r>
          </a:p>
          <a:p>
            <a:r>
              <a:rPr lang="fr-FR" dirty="0"/>
              <a:t>Alain Bernard – Aymeric Francisco do </a:t>
            </a:r>
            <a:r>
              <a:rPr lang="fr-FR" dirty="0" err="1"/>
              <a:t>Carmo</a:t>
            </a:r>
            <a:r>
              <a:rPr lang="fr-FR"/>
              <a:t> </a:t>
            </a:r>
            <a:br>
              <a:rPr lang="fr-FR"/>
            </a:br>
            <a:r>
              <a:rPr lang="fr-FR"/>
              <a:t> </a:t>
            </a:r>
            <a:r>
              <a:rPr lang="fr-FR" dirty="0"/>
              <a:t>Stéphane </a:t>
            </a:r>
            <a:r>
              <a:rPr lang="fr-FR" dirty="0" err="1"/>
              <a:t>Herrero</a:t>
            </a:r>
            <a:r>
              <a:rPr lang="fr-FR" dirty="0"/>
              <a:t> – Emmanuelle Rocher </a:t>
            </a:r>
          </a:p>
        </p:txBody>
      </p:sp>
    </p:spTree>
    <p:extLst>
      <p:ext uri="{BB962C8B-B14F-4D97-AF65-F5344CB8AC3E}">
        <p14:creationId xmlns:p14="http://schemas.microsoft.com/office/powerpoint/2010/main" val="325829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AA1441-0C6B-4491-8C51-9B00D86FC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Exposés des groupes + compléments historiques (= histoire « cachée »)</a:t>
            </a:r>
          </a:p>
        </p:txBody>
      </p:sp>
      <p:sp>
        <p:nvSpPr>
          <p:cNvPr id="4" name="ZoneTexte 3">
            <a:hlinkClick r:id="" action="ppaction://customshow?id=0&amp;return=true"/>
            <a:extLst>
              <a:ext uri="{FF2B5EF4-FFF2-40B4-BE49-F238E27FC236}">
                <a16:creationId xmlns:a16="http://schemas.microsoft.com/office/drawing/2014/main" id="{3417F961-B1BC-45D8-9E52-30D491491107}"/>
              </a:ext>
            </a:extLst>
          </p:cNvPr>
          <p:cNvSpPr txBox="1"/>
          <p:nvPr/>
        </p:nvSpPr>
        <p:spPr>
          <a:xfrm>
            <a:off x="5340165" y="1988598"/>
            <a:ext cx="23487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bg1">
                    <a:lumMod val="50000"/>
                  </a:schemeClr>
                </a:solidFill>
              </a:rPr>
              <a:t>La définition </a:t>
            </a:r>
            <a:br>
              <a:rPr lang="fr-FR" sz="2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2800" dirty="0">
                <a:solidFill>
                  <a:schemeClr val="bg1">
                    <a:lumMod val="50000"/>
                  </a:schemeClr>
                </a:solidFill>
              </a:rPr>
              <a:t>des puissances</a:t>
            </a:r>
          </a:p>
        </p:txBody>
      </p:sp>
      <p:sp>
        <p:nvSpPr>
          <p:cNvPr id="5" name="ZoneTexte 4">
            <a:hlinkClick r:id="" action="ppaction://customshow?id=2&amp;return=true"/>
            <a:extLst>
              <a:ext uri="{FF2B5EF4-FFF2-40B4-BE49-F238E27FC236}">
                <a16:creationId xmlns:a16="http://schemas.microsoft.com/office/drawing/2014/main" id="{55CE3AF6-3E79-4A91-825E-A42C3BC76ACD}"/>
              </a:ext>
            </a:extLst>
          </p:cNvPr>
          <p:cNvSpPr txBox="1"/>
          <p:nvPr/>
        </p:nvSpPr>
        <p:spPr>
          <a:xfrm>
            <a:off x="1623661" y="3886373"/>
            <a:ext cx="15340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/>
              <a:t>Méthode</a:t>
            </a:r>
          </a:p>
          <a:p>
            <a:pPr algn="ctr"/>
            <a:r>
              <a:rPr lang="fr-FR" sz="2800" b="1" dirty="0"/>
              <a:t>des aires</a:t>
            </a:r>
          </a:p>
        </p:txBody>
      </p:sp>
      <p:sp>
        <p:nvSpPr>
          <p:cNvPr id="6" name="ZoneTexte 5">
            <a:hlinkClick r:id="" action="ppaction://customshow?id=1&amp;return=true"/>
            <a:extLst>
              <a:ext uri="{FF2B5EF4-FFF2-40B4-BE49-F238E27FC236}">
                <a16:creationId xmlns:a16="http://schemas.microsoft.com/office/drawing/2014/main" id="{EC4B6E72-B7C8-4E29-89BA-251A606FEDE2}"/>
              </a:ext>
            </a:extLst>
          </p:cNvPr>
          <p:cNvSpPr txBox="1"/>
          <p:nvPr/>
        </p:nvSpPr>
        <p:spPr>
          <a:xfrm>
            <a:off x="4412606" y="3880960"/>
            <a:ext cx="267778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/>
              <a:t>Méthode</a:t>
            </a:r>
          </a:p>
          <a:p>
            <a:pPr algn="ctr"/>
            <a:r>
              <a:rPr lang="fr-FR" sz="2800" dirty="0"/>
              <a:t>des </a:t>
            </a:r>
            <a:r>
              <a:rPr lang="fr-FR" sz="2800" b="1" dirty="0"/>
              <a:t>lignes </a:t>
            </a:r>
          </a:p>
          <a:p>
            <a:pPr algn="ctr"/>
            <a:r>
              <a:rPr lang="fr-FR" sz="2800" b="1" dirty="0"/>
              <a:t>proportionnelles</a:t>
            </a:r>
          </a:p>
        </p:txBody>
      </p:sp>
      <p:sp>
        <p:nvSpPr>
          <p:cNvPr id="7" name="ZoneTexte 6">
            <a:hlinkClick r:id="" action="ppaction://customshow?id=3&amp;return=true"/>
            <a:extLst>
              <a:ext uri="{FF2B5EF4-FFF2-40B4-BE49-F238E27FC236}">
                <a16:creationId xmlns:a16="http://schemas.microsoft.com/office/drawing/2014/main" id="{0C176FE9-B43E-4486-9FF3-A9F28E534DC7}"/>
              </a:ext>
            </a:extLst>
          </p:cNvPr>
          <p:cNvSpPr txBox="1"/>
          <p:nvPr/>
        </p:nvSpPr>
        <p:spPr>
          <a:xfrm>
            <a:off x="7848462" y="3366787"/>
            <a:ext cx="23716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/>
              <a:t>Méthode</a:t>
            </a:r>
          </a:p>
          <a:p>
            <a:pPr algn="ctr"/>
            <a:r>
              <a:rPr lang="fr-FR" sz="2800" dirty="0"/>
              <a:t>par </a:t>
            </a:r>
            <a:r>
              <a:rPr lang="fr-FR" sz="2800" b="1" dirty="0"/>
              <a:t>proportion</a:t>
            </a:r>
          </a:p>
          <a:p>
            <a:pPr algn="ctr"/>
            <a:r>
              <a:rPr lang="fr-FR" sz="2800" b="1" dirty="0"/>
              <a:t>continue</a:t>
            </a:r>
          </a:p>
        </p:txBody>
      </p:sp>
      <p:sp>
        <p:nvSpPr>
          <p:cNvPr id="8" name="ZoneTexte 7">
            <a:hlinkClick r:id="" action="ppaction://customshow?id=4&amp;return=true"/>
            <a:extLst>
              <a:ext uri="{FF2B5EF4-FFF2-40B4-BE49-F238E27FC236}">
                <a16:creationId xmlns:a16="http://schemas.microsoft.com/office/drawing/2014/main" id="{DAFA6254-FFDC-4280-AEDD-7B41A9C30328}"/>
              </a:ext>
            </a:extLst>
          </p:cNvPr>
          <p:cNvSpPr txBox="1"/>
          <p:nvPr/>
        </p:nvSpPr>
        <p:spPr>
          <a:xfrm>
            <a:off x="2139539" y="1981792"/>
            <a:ext cx="20363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/>
              <a:t>Méthode</a:t>
            </a:r>
          </a:p>
          <a:p>
            <a:pPr algn="ctr"/>
            <a:r>
              <a:rPr lang="fr-FR" sz="2800" b="1" dirty="0"/>
              <a:t>« purement </a:t>
            </a:r>
          </a:p>
          <a:p>
            <a:pPr algn="ctr"/>
            <a:r>
              <a:rPr lang="fr-FR" sz="2800" b="1" dirty="0"/>
              <a:t>algébrique »</a:t>
            </a:r>
          </a:p>
        </p:txBody>
      </p:sp>
      <p:sp>
        <p:nvSpPr>
          <p:cNvPr id="9" name="ZoneTexte 8">
            <a:hlinkClick r:id="rId2" action="ppaction://hlinksldjump"/>
            <a:extLst>
              <a:ext uri="{FF2B5EF4-FFF2-40B4-BE49-F238E27FC236}">
                <a16:creationId xmlns:a16="http://schemas.microsoft.com/office/drawing/2014/main" id="{D0FC0536-92F5-45C6-B3CA-BFEABE422A69}"/>
              </a:ext>
            </a:extLst>
          </p:cNvPr>
          <p:cNvSpPr txBox="1"/>
          <p:nvPr/>
        </p:nvSpPr>
        <p:spPr>
          <a:xfrm>
            <a:off x="2994380" y="5691431"/>
            <a:ext cx="5918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>
                <a:solidFill>
                  <a:schemeClr val="accent2"/>
                </a:solidFill>
              </a:rPr>
              <a:t>Et un vilain secret pour finir</a:t>
            </a:r>
          </a:p>
        </p:txBody>
      </p:sp>
    </p:spTree>
    <p:extLst>
      <p:ext uri="{BB962C8B-B14F-4D97-AF65-F5344CB8AC3E}">
        <p14:creationId xmlns:p14="http://schemas.microsoft.com/office/powerpoint/2010/main" val="1168437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191A66-5B42-44C7-BADC-AC718F11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définition « algébrique » commune à toutes les méthodes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7BBD8222-AAC3-489B-A069-8B7CF90849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74680" cy="24923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fr-FR" dirty="0"/>
                  <a:t>les </a:t>
                </a:r>
                <a:r>
                  <a:rPr lang="fr-FR" b="1" dirty="0"/>
                  <a:t>puissances</a:t>
                </a:r>
                <a:r>
                  <a:rPr lang="fr-FR" dirty="0"/>
                  <a:t> d’un nombre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fr-FR" dirty="0"/>
                  <a:t>, </a:t>
                </a:r>
                <a:r>
                  <a:rPr lang="fr-FR" dirty="0">
                    <a:solidFill>
                      <a:srgbClr val="FF0000"/>
                    </a:solidFill>
                  </a:rPr>
                  <a:t>à partir de l’unité</a:t>
                </a:r>
                <a:r>
                  <a:rPr lang="fr-FR" dirty="0"/>
                  <a:t>, sont les nombres qu’on obtient </a:t>
                </a:r>
                <a:r>
                  <a:rPr lang="fr-FR" dirty="0">
                    <a:solidFill>
                      <a:srgbClr val="FF0000"/>
                    </a:solidFill>
                  </a:rPr>
                  <a:t>en partant de 1</a:t>
                </a:r>
                <a:r>
                  <a:rPr lang="fr-FR" dirty="0"/>
                  <a:t>, en multipliant toujours par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fr-FR" i="1" dirty="0"/>
                  <a:t> </a:t>
                </a:r>
                <a:r>
                  <a:rPr lang="fr-FR" dirty="0"/>
                  <a:t>: </a:t>
                </a:r>
                <a:br>
                  <a:rPr lang="fr-FR" i="1" dirty="0">
                    <a:solidFill>
                      <a:srgbClr val="FF0000"/>
                    </a:solidFill>
                  </a:rPr>
                </a:b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fr-F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fr-FR" dirty="0"/>
                  <a:t> (1</a:t>
                </a:r>
                <a:r>
                  <a:rPr lang="fr-FR" baseline="30000" dirty="0"/>
                  <a:t>ère</a:t>
                </a:r>
                <a:r>
                  <a:rPr lang="fr-FR" dirty="0"/>
                  <a:t> puissance),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 (carré),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dirty="0"/>
                  <a:t> (cube)…</a:t>
                </a:r>
              </a:p>
              <a:p>
                <a:pPr marL="0" indent="0">
                  <a:buNone/>
                </a:pPr>
                <a:endParaRPr lang="fr-FR" dirty="0"/>
              </a:p>
              <a:p>
                <a:pPr marL="0" indent="0">
                  <a:buNone/>
                </a:pPr>
                <a:r>
                  <a:rPr lang="fr-FR" dirty="0"/>
                  <a:t>Quelles remarques? Est-ce la même définition qu’en collège?</a:t>
                </a:r>
              </a:p>
              <a:p>
                <a:pPr marL="0" indent="0">
                  <a:buNone/>
                </a:pPr>
                <a:endParaRPr lang="fr-FR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7BBD8222-AAC3-489B-A069-8B7CF90849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74680" cy="2492375"/>
              </a:xfrm>
              <a:blipFill>
                <a:blip r:embed="rId2"/>
                <a:stretch>
                  <a:fillRect l="-1188" t="-3912" r="-10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B93DDFA-54A4-47D5-A68B-6A7135A914E3}"/>
                  </a:ext>
                </a:extLst>
              </p:cNvPr>
              <p:cNvSpPr txBox="1"/>
              <p:nvPr/>
            </p:nvSpPr>
            <p:spPr>
              <a:xfrm>
                <a:off x="2052320" y="4297680"/>
                <a:ext cx="2682016" cy="11374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/>
                  <a:t>Définition courante: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fr-FR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×…×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groupChr>
                        </m:e>
                        <m:lim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𝒇𝒐𝒊𝒔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𝒍𝒆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𝒕𝒆𝒓𝒎𝒆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lim>
                      </m:limLow>
                    </m:oMath>
                  </m:oMathPara>
                </a14:m>
                <a:endParaRPr lang="fr-FR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B93DDFA-54A4-47D5-A68B-6A7135A91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320" y="4297680"/>
                <a:ext cx="2682016" cy="1137491"/>
              </a:xfrm>
              <a:prstGeom prst="rect">
                <a:avLst/>
              </a:prstGeom>
              <a:blipFill>
                <a:blip r:embed="rId3"/>
                <a:stretch>
                  <a:fillRect l="-3636" t="-4278" r="-2273" b="-42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D9D0F00-D3C9-432B-87EE-9B7FEE4D2E27}"/>
                  </a:ext>
                </a:extLst>
              </p:cNvPr>
              <p:cNvSpPr txBox="1"/>
              <p:nvPr/>
            </p:nvSpPr>
            <p:spPr>
              <a:xfrm>
                <a:off x="6936740" y="4316822"/>
                <a:ext cx="3282950" cy="1135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/>
                  <a:t>Définition « améliorée »: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fr-FR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fr-FR" sz="24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fr-F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×…×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groupChr>
                        </m:e>
                        <m:lim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𝒎𝒖𝒍𝒕𝒊𝒑𝒍𝒊𝒄𝒂𝒕𝒊𝒐𝒏𝒔</m:t>
                          </m:r>
                        </m:lim>
                      </m:limLow>
                    </m:oMath>
                  </m:oMathPara>
                </a14:m>
                <a:endParaRPr lang="fr-FR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D9D0F00-D3C9-432B-87EE-9B7FEE4D2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740" y="4316822"/>
                <a:ext cx="3282950" cy="1135567"/>
              </a:xfrm>
              <a:prstGeom prst="rect">
                <a:avLst/>
              </a:prstGeom>
              <a:blipFill>
                <a:blip r:embed="rId4"/>
                <a:stretch>
                  <a:fillRect l="-2974" t="-4301" r="-2045" b="-53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0D013A3-1607-402C-A791-CAF792FD20A7}"/>
                  </a:ext>
                </a:extLst>
              </p:cNvPr>
              <p:cNvSpPr txBox="1"/>
              <p:nvPr/>
            </p:nvSpPr>
            <p:spPr>
              <a:xfrm>
                <a:off x="1491804" y="5471532"/>
                <a:ext cx="4023666" cy="11374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>
                    <a:solidFill>
                      <a:schemeClr val="accent1"/>
                    </a:solidFill>
                  </a:rPr>
                  <a:t>Définition courante de n fois 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fr-FR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…</m:t>
                              </m:r>
                              <m: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groupChr>
                        </m:e>
                        <m:lim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𝒇𝒐𝒊𝒔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𝒍𝒆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𝒕𝒆𝒓𝒎𝒆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lim>
                      </m:limLow>
                    </m:oMath>
                  </m:oMathPara>
                </a14:m>
                <a:endParaRPr lang="fr-FR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40D013A3-1607-402C-A791-CAF792FD2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1804" y="5471532"/>
                <a:ext cx="4023666" cy="1137491"/>
              </a:xfrm>
              <a:prstGeom prst="rect">
                <a:avLst/>
              </a:prstGeom>
              <a:blipFill>
                <a:blip r:embed="rId5"/>
                <a:stretch>
                  <a:fillRect l="-2424" t="-4301" r="-1212" b="-48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3B680F0-DD61-4437-BFA1-D7053E7B9966}"/>
                  </a:ext>
                </a:extLst>
              </p:cNvPr>
              <p:cNvSpPr txBox="1"/>
              <p:nvPr/>
            </p:nvSpPr>
            <p:spPr>
              <a:xfrm>
                <a:off x="5943600" y="5515512"/>
                <a:ext cx="5746125" cy="10901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>
                    <a:solidFill>
                      <a:schemeClr val="accent1"/>
                    </a:solidFill>
                  </a:rPr>
                  <a:t>Définition « améliorée » de la multiplication: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…</m:t>
                              </m:r>
                              <m:r>
                                <a:rPr lang="fr-FR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fr-FR" sz="2400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groupChr>
                        </m:e>
                        <m:lim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𝒂𝒅𝒅𝒊𝒕𝒊𝒐𝒏𝒔</m:t>
                          </m:r>
                        </m:lim>
                      </m:limLow>
                    </m:oMath>
                  </m:oMathPara>
                </a14:m>
                <a:endParaRPr lang="fr-FR" sz="24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A3B680F0-DD61-4437-BFA1-D7053E7B9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5515512"/>
                <a:ext cx="5746125" cy="1090170"/>
              </a:xfrm>
              <a:prstGeom prst="rect">
                <a:avLst/>
              </a:prstGeom>
              <a:blipFill>
                <a:blip r:embed="rId6"/>
                <a:stretch>
                  <a:fillRect l="-1591" t="-4469" r="-318" b="-22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731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171B09-B82A-46F9-B60C-0868AD81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Deux origines: chez Descartes et chez les auteurs médiévaux ou Renaissants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3F962A3-50DC-485C-991D-EB2B9C885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4568" y="4752394"/>
            <a:ext cx="5666704" cy="11543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C08185-1FF0-4559-BAD3-08BB2AE71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6" y="1871926"/>
            <a:ext cx="6542468" cy="23216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8519704-AEC1-4FC1-8276-FCF9BCA6A1BE}"/>
                  </a:ext>
                </a:extLst>
              </p:cNvPr>
              <p:cNvSpPr/>
              <p:nvPr/>
            </p:nvSpPr>
            <p:spPr>
              <a:xfrm>
                <a:off x="844568" y="5906743"/>
                <a:ext cx="5712846" cy="475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fr-FR" sz="24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fr-FR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fr-FR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</m:oMath>
                </a14:m>
                <a:r>
                  <a:rPr lang="fr-FR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fr-FR" sz="2400" b="1" dirty="0"/>
                  <a:t> </a:t>
                </a:r>
                <a14:m>
                  <m:oMath xmlns:m="http://schemas.openxmlformats.org/officeDocument/2006/math">
                    <m:r>
                      <a:rPr lang="fr-FR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sSup>
                      <m:sSupPr>
                        <m:ctrlP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fr-FR" sz="2400" b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sup>
                    </m:sSup>
                  </m:oMath>
                </a14:m>
                <a:r>
                  <a:rPr lang="fr-FR" sz="2400" b="1" dirty="0"/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fr-FR" sz="2400" b="1" dirty="0"/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fr-FR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sup>
                    </m:sSup>
                  </m:oMath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8519704-AEC1-4FC1-8276-FCF9BCA6A1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68" y="5906743"/>
                <a:ext cx="5712846" cy="475451"/>
              </a:xfrm>
              <a:prstGeom prst="rect">
                <a:avLst/>
              </a:prstGeom>
              <a:blipFill>
                <a:blip r:embed="rId4"/>
                <a:stretch>
                  <a:fillRect l="-32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0AE7A6C9-A060-4E57-96C1-F7D97E6B320B}"/>
              </a:ext>
            </a:extLst>
          </p:cNvPr>
          <p:cNvSpPr txBox="1"/>
          <p:nvPr/>
        </p:nvSpPr>
        <p:spPr>
          <a:xfrm>
            <a:off x="6945250" y="1760166"/>
            <a:ext cx="500476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Descartes dans sa Géométrie (1637)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Introduction d’une nouvelle algèbre</a:t>
            </a:r>
            <a:br>
              <a:rPr lang="fr-FR" sz="2400" dirty="0"/>
            </a:br>
            <a:r>
              <a:rPr lang="fr-FR" sz="2400" dirty="0"/>
              <a:t>symbolique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Et d’une notation « exponentielle »</a:t>
            </a:r>
            <a:br>
              <a:rPr lang="fr-FR" sz="2400" dirty="0"/>
            </a:br>
            <a:r>
              <a:rPr lang="fr-FR" sz="2400" dirty="0"/>
              <a:t>pour les puissances </a:t>
            </a:r>
            <a:r>
              <a:rPr lang="fr-FR" sz="2400" i="1" dirty="0" err="1"/>
              <a:t>aa</a:t>
            </a:r>
            <a:r>
              <a:rPr lang="fr-FR" sz="2400" dirty="0"/>
              <a:t>, </a:t>
            </a:r>
            <a:r>
              <a:rPr lang="fr-FR" sz="2400" i="1" dirty="0" err="1"/>
              <a:t>aaa</a:t>
            </a:r>
            <a:r>
              <a:rPr lang="fr-FR" sz="2400" dirty="0"/>
              <a:t> …</a:t>
            </a:r>
          </a:p>
          <a:p>
            <a:pPr marL="342900" indent="-342900">
              <a:buFontTx/>
              <a:buChar char="-"/>
            </a:pPr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Les lettres désignent chez lui des </a:t>
            </a:r>
            <a:br>
              <a:rPr lang="fr-FR" sz="24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lignes, pas des nombres!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28AD61-E44A-491E-886A-3056630E0567}"/>
              </a:ext>
            </a:extLst>
          </p:cNvPr>
          <p:cNvSpPr txBox="1"/>
          <p:nvPr/>
        </p:nvSpPr>
        <p:spPr>
          <a:xfrm>
            <a:off x="6807193" y="4671502"/>
            <a:ext cx="538480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Peletier du Mans dans son Algèbre (1584)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Introduction d’une </a:t>
            </a:r>
            <a:r>
              <a:rPr lang="fr-FR" sz="2400" i="1" dirty="0"/>
              <a:t>autre </a:t>
            </a:r>
            <a:r>
              <a:rPr lang="fr-FR" sz="2400" dirty="0"/>
              <a:t>algèbre</a:t>
            </a:r>
            <a:br>
              <a:rPr lang="fr-FR" sz="2400" dirty="0"/>
            </a:br>
            <a:r>
              <a:rPr lang="fr-FR" sz="2400" dirty="0"/>
              <a:t>symbolique </a:t>
            </a:r>
            <a:r>
              <a:rPr lang="fr-FR" sz="2400" dirty="0" err="1"/>
              <a:t>Rx</a:t>
            </a:r>
            <a:r>
              <a:rPr lang="fr-FR" sz="2400" dirty="0"/>
              <a:t> = </a:t>
            </a:r>
            <a:r>
              <a:rPr lang="fr-FR" sz="2400" dirty="0" err="1"/>
              <a:t>radix</a:t>
            </a:r>
            <a:r>
              <a:rPr lang="fr-FR" sz="2400" dirty="0"/>
              <a:t>, Cs = cens etc.</a:t>
            </a:r>
          </a:p>
          <a:p>
            <a:pPr marL="342900" indent="-342900">
              <a:buFontTx/>
              <a:buChar char="-"/>
            </a:pPr>
            <a:r>
              <a:rPr lang="fr-FR" sz="2400" dirty="0"/>
              <a:t>Les termes de l’algèbre apparaissent</a:t>
            </a:r>
            <a:br>
              <a:rPr lang="fr-FR" sz="2400" dirty="0"/>
            </a:br>
            <a:r>
              <a:rPr lang="fr-FR" sz="2400" dirty="0"/>
              <a:t>comme une progression, une « suite »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8D23C782-ECB7-4263-ADF3-E19D9F41D33A}"/>
              </a:ext>
            </a:extLst>
          </p:cNvPr>
          <p:cNvSpPr/>
          <p:nvPr/>
        </p:nvSpPr>
        <p:spPr>
          <a:xfrm rot="21414772" flipH="1">
            <a:off x="5882499" y="3287069"/>
            <a:ext cx="1337948" cy="2182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8CA0C2-408E-4519-A0AC-C2F8448ABD87}"/>
              </a:ext>
            </a:extLst>
          </p:cNvPr>
          <p:cNvSpPr/>
          <p:nvPr/>
        </p:nvSpPr>
        <p:spPr>
          <a:xfrm>
            <a:off x="5455920" y="3322320"/>
            <a:ext cx="355600" cy="4572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12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E2FE37-BDE8-4240-A68D-455A588F5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des lignes proportionnelles: le « pourquoi » de la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D51FA1FF-44DE-428D-A3E3-2720E189B2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58080" y="1825625"/>
                <a:ext cx="6395720" cy="4351338"/>
              </a:xfrm>
            </p:spPr>
            <p:txBody>
              <a:bodyPr/>
              <a:lstStyle/>
              <a:p>
                <a:r>
                  <a:rPr lang="fr-FR" dirty="0"/>
                  <a:t>Théorème dit « de Thalès »: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𝐶𝐵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endParaRPr lang="fr-FR" dirty="0"/>
              </a:p>
              <a:p>
                <a:r>
                  <a:rPr lang="fr-FR" dirty="0"/>
                  <a:t>Si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fr-FR" dirty="0"/>
                  <a:t> alors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𝐶𝐵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fr-FR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i="1">
                            <a:latin typeface="Cambria Math" panose="02040503050406030204" pitchFamily="18" charset="0"/>
                          </a:rPr>
                          <m:t>𝐸𝐵</m:t>
                        </m:r>
                      </m:num>
                      <m:den>
                        <m:r>
                          <a:rPr lang="fr-FR" i="1">
                            <a:latin typeface="Cambria Math" panose="02040503050406030204" pitchFamily="18" charset="0"/>
                          </a:rPr>
                          <m:t>𝐷𝐵</m:t>
                        </m:r>
                      </m:den>
                    </m:f>
                  </m:oMath>
                </a14:m>
                <a:endParaRPr lang="fr-FR" dirty="0"/>
              </a:p>
              <a:p>
                <a:r>
                  <a:rPr lang="fr-FR" dirty="0"/>
                  <a:t>Ou encore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𝐶𝐵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𝐷𝐵</m:t>
                    </m:r>
                  </m:oMath>
                </a14:m>
                <a:endParaRPr lang="fr-FR" dirty="0"/>
              </a:p>
              <a:p>
                <a:r>
                  <a:rPr lang="fr-FR" dirty="0"/>
                  <a:t>Si on associe deux nombres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fr-FR" i="1" dirty="0"/>
                  <a:t> </a:t>
                </a:r>
                <a:r>
                  <a:rPr lang="fr-FR" dirty="0"/>
                  <a:t>et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fr-FR" dirty="0"/>
                  <a:t> aux segments [CB] et [DB], le produit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fr-FR" dirty="0"/>
                  <a:t> est associé au segment [EB]</a:t>
                </a:r>
              </a:p>
              <a:p>
                <a:pPr marL="0" indent="0">
                  <a:buNone/>
                </a:pPr>
                <a:endParaRPr lang="fr-FR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D51FA1FF-44DE-428D-A3E3-2720E189B2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8080" y="1825625"/>
                <a:ext cx="6395720" cy="4351338"/>
              </a:xfrm>
              <a:blipFill>
                <a:blip r:embed="rId2"/>
                <a:stretch>
                  <a:fillRect l="-1714" t="-224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5.png">
            <a:extLst>
              <a:ext uri="{FF2B5EF4-FFF2-40B4-BE49-F238E27FC236}">
                <a16:creationId xmlns:a16="http://schemas.microsoft.com/office/drawing/2014/main" id="{E16036A0-8CEA-4210-80B2-D4A6A4D8E9BE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33680" y="2311558"/>
            <a:ext cx="4467860" cy="2905443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412965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8BFC21-F384-45B0-8E07-E01CC88EB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63159" cy="1325563"/>
          </a:xfrm>
        </p:spPr>
        <p:txBody>
          <a:bodyPr/>
          <a:lstStyle/>
          <a:p>
            <a:r>
              <a:rPr lang="fr-FR" dirty="0"/>
              <a:t>Méthode des lignes </a:t>
            </a:r>
            <a:br>
              <a:rPr lang="fr-FR" dirty="0"/>
            </a:br>
            <a:r>
              <a:rPr lang="fr-FR" dirty="0"/>
              <a:t>proportionnelles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0CB987-34E7-459B-AF5C-577E5AB0C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1" y="1815352"/>
            <a:ext cx="5463769" cy="38974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F2F2A8-30A4-46C1-8B78-5D05005AC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249" y="127747"/>
            <a:ext cx="4785551" cy="312588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91F59B-4D9E-4A36-8614-9DFC82D3C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069" y="3563112"/>
            <a:ext cx="5118847" cy="3167140"/>
          </a:xfrm>
          <a:prstGeom prst="rect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F7FA2C4B-8611-4BA7-8002-F42E6106FD5E}"/>
              </a:ext>
            </a:extLst>
          </p:cNvPr>
          <p:cNvSpPr/>
          <p:nvPr/>
        </p:nvSpPr>
        <p:spPr>
          <a:xfrm rot="20997012">
            <a:off x="5311588" y="2465592"/>
            <a:ext cx="1317812" cy="83371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88AA622B-3F04-4F12-910A-228C7E78029C}"/>
              </a:ext>
            </a:extLst>
          </p:cNvPr>
          <p:cNvSpPr/>
          <p:nvPr/>
        </p:nvSpPr>
        <p:spPr>
          <a:xfrm rot="629853">
            <a:off x="6035415" y="4313644"/>
            <a:ext cx="1317812" cy="83371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471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00590F3-C67A-4C54-B4C1-E0C92B175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756" y="3926157"/>
            <a:ext cx="3344164" cy="291086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58BFC21-F384-45B0-8E07-E01CC88EB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30435" cy="1325563"/>
          </a:xfrm>
        </p:spPr>
        <p:txBody>
          <a:bodyPr>
            <a:normAutofit/>
          </a:bodyPr>
          <a:lstStyle/>
          <a:p>
            <a:r>
              <a:rPr lang="fr-FR" dirty="0"/>
              <a:t>Méthode des lignes proportionnelles: trois cas de figure à distinguer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6D2DC7-B357-4644-B603-1F5FD67B0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77" y="1924376"/>
            <a:ext cx="4482740" cy="30092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67238BA-2C86-413A-B580-4741CF39F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205" y="1740019"/>
            <a:ext cx="5051140" cy="3727697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CA6B763-B373-468B-A9E3-5A255A6EB472}"/>
              </a:ext>
            </a:extLst>
          </p:cNvPr>
          <p:cNvSpPr/>
          <p:nvPr/>
        </p:nvSpPr>
        <p:spPr>
          <a:xfrm rot="1860757">
            <a:off x="6079181" y="1895020"/>
            <a:ext cx="826432" cy="81008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132C386-6F07-420C-AF4E-8673F9818F13}"/>
              </a:ext>
            </a:extLst>
          </p:cNvPr>
          <p:cNvSpPr/>
          <p:nvPr/>
        </p:nvSpPr>
        <p:spPr>
          <a:xfrm rot="8531712">
            <a:off x="3649310" y="1908293"/>
            <a:ext cx="826432" cy="81008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A4FCBC44-3D37-40CE-8E3F-F2D1428847A3}"/>
              </a:ext>
            </a:extLst>
          </p:cNvPr>
          <p:cNvSpPr/>
          <p:nvPr/>
        </p:nvSpPr>
        <p:spPr>
          <a:xfrm rot="5400000">
            <a:off x="4758480" y="2911745"/>
            <a:ext cx="1120084" cy="81008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76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8520C869-6883-4695-B889-5DEA7D4FD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3603" y="2662136"/>
            <a:ext cx="5563673" cy="26718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A70B54D-E9A1-4BF6-95CB-543895725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760"/>
            <a:ext cx="5976467" cy="58090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CBB247D-F7A4-4DE2-99B6-A57A69505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5360" y="690880"/>
            <a:ext cx="6136640" cy="1325563"/>
          </a:xfrm>
        </p:spPr>
        <p:txBody>
          <a:bodyPr>
            <a:normAutofit fontScale="90000"/>
          </a:bodyPr>
          <a:lstStyle/>
          <a:p>
            <a:r>
              <a:rPr lang="fr-FR" dirty="0"/>
              <a:t>Le grand inspirateur : Descartes (</a:t>
            </a:r>
            <a:r>
              <a:rPr lang="fr-FR" i="1" dirty="0"/>
              <a:t>Géométrie</a:t>
            </a:r>
            <a:r>
              <a:rPr lang="fr-FR" dirty="0"/>
              <a:t>, 1637)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C47891B-DF66-4330-88A4-B07D50AD9AAB}"/>
              </a:ext>
            </a:extLst>
          </p:cNvPr>
          <p:cNvCxnSpPr>
            <a:cxnSpLocks/>
          </p:cNvCxnSpPr>
          <p:nvPr/>
        </p:nvCxnSpPr>
        <p:spPr>
          <a:xfrm>
            <a:off x="877045" y="4768925"/>
            <a:ext cx="49547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DB6CBF3-CF42-43D7-96DF-ED4E4FDB853B}"/>
              </a:ext>
            </a:extLst>
          </p:cNvPr>
          <p:cNvCxnSpPr>
            <a:cxnSpLocks/>
          </p:cNvCxnSpPr>
          <p:nvPr/>
        </p:nvCxnSpPr>
        <p:spPr>
          <a:xfrm>
            <a:off x="3285" y="5083885"/>
            <a:ext cx="49547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87BB031-FB62-4E1C-B041-C822C2B34658}"/>
              </a:ext>
            </a:extLst>
          </p:cNvPr>
          <p:cNvCxnSpPr>
            <a:cxnSpLocks/>
          </p:cNvCxnSpPr>
          <p:nvPr/>
        </p:nvCxnSpPr>
        <p:spPr>
          <a:xfrm>
            <a:off x="23605" y="6353885"/>
            <a:ext cx="33308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EE8B28D-47E2-48FF-B7A3-818724EBEBE7}"/>
              </a:ext>
            </a:extLst>
          </p:cNvPr>
          <p:cNvCxnSpPr>
            <a:cxnSpLocks/>
          </p:cNvCxnSpPr>
          <p:nvPr/>
        </p:nvCxnSpPr>
        <p:spPr>
          <a:xfrm>
            <a:off x="4880085" y="6089725"/>
            <a:ext cx="10228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011B280F-303A-42B3-95E0-D9215FDD203C}"/>
              </a:ext>
            </a:extLst>
          </p:cNvPr>
          <p:cNvSpPr txBox="1"/>
          <p:nvPr/>
        </p:nvSpPr>
        <p:spPr>
          <a:xfrm>
            <a:off x="8042246" y="480168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5A9A96-5262-4A73-894F-6760CF61E7DA}"/>
              </a:ext>
            </a:extLst>
          </p:cNvPr>
          <p:cNvSpPr txBox="1"/>
          <p:nvPr/>
        </p:nvSpPr>
        <p:spPr>
          <a:xfrm>
            <a:off x="8165999" y="395742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DF0EBA-76A8-4557-80A7-DB1E8D809EB4}"/>
              </a:ext>
            </a:extLst>
          </p:cNvPr>
          <p:cNvSpPr txBox="1"/>
          <p:nvPr/>
        </p:nvSpPr>
        <p:spPr>
          <a:xfrm>
            <a:off x="7499154" y="4443298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8" name="Accolade ouvrante 17">
            <a:extLst>
              <a:ext uri="{FF2B5EF4-FFF2-40B4-BE49-F238E27FC236}">
                <a16:creationId xmlns:a16="http://schemas.microsoft.com/office/drawing/2014/main" id="{6DDC728B-F5E5-4802-9AA1-6325B1A77D65}"/>
              </a:ext>
            </a:extLst>
          </p:cNvPr>
          <p:cNvSpPr/>
          <p:nvPr/>
        </p:nvSpPr>
        <p:spPr>
          <a:xfrm rot="7608458">
            <a:off x="8005271" y="2390303"/>
            <a:ext cx="380802" cy="2700984"/>
          </a:xfrm>
          <a:prstGeom prst="leftBrace">
            <a:avLst>
              <a:gd name="adj1" fmla="val 8333"/>
              <a:gd name="adj2" fmla="val 5410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FDF01BA-99DC-4FA5-B979-4B60821FA397}"/>
              </a:ext>
            </a:extLst>
          </p:cNvPr>
          <p:cNvSpPr txBox="1"/>
          <p:nvPr/>
        </p:nvSpPr>
        <p:spPr>
          <a:xfrm>
            <a:off x="7995920" y="2911604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rgbClr val="FF0000"/>
                </a:solidFill>
              </a:rPr>
              <a:t>a</a:t>
            </a:r>
            <a:r>
              <a:rPr lang="fr-FR" sz="2400" dirty="0">
                <a:solidFill>
                  <a:srgbClr val="FF0000"/>
                </a:solidFill>
              </a:rPr>
              <a:t> x </a:t>
            </a:r>
            <a:r>
              <a:rPr lang="fr-FR" sz="2400" i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99655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2CCCFB-D8CD-4D4C-AD6B-B83C501E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par derrière: Euclide, théorème des lignes proportionnelles (livre VI, théorème 2)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5CC983-B46D-418E-94A3-17557355B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94" y="2177166"/>
            <a:ext cx="7959264" cy="31478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8B676F-096B-4C14-B9C3-FEDF6096E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4882" y="2167838"/>
            <a:ext cx="2980174" cy="35875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9620BAF-DF30-4B62-A2AD-7153CAA2F37B}"/>
                  </a:ext>
                </a:extLst>
              </p:cNvPr>
              <p:cNvSpPr txBox="1"/>
              <p:nvPr/>
            </p:nvSpPr>
            <p:spPr>
              <a:xfrm>
                <a:off x="2415654" y="5638122"/>
                <a:ext cx="1550873" cy="807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>
                              <a:latin typeface="Cambria Math" panose="02040503050406030204" pitchFamily="18" charset="0"/>
                            </a:rPr>
                            <m:t>𝑨𝑫</m:t>
                          </m:r>
                        </m:num>
                        <m:den>
                          <m:r>
                            <a:rPr lang="fr-FR" sz="2800" b="1" i="1" smtClean="0">
                              <a:latin typeface="Cambria Math" panose="02040503050406030204" pitchFamily="18" charset="0"/>
                            </a:rPr>
                            <m:t>𝑫</m:t>
                          </m:r>
                          <m:r>
                            <a:rPr lang="fr-FR" sz="2800" b="1" i="1">
                              <a:latin typeface="Cambria Math" panose="02040503050406030204" pitchFamily="18" charset="0"/>
                            </a:rPr>
                            <m:t>𝑩</m:t>
                          </m:r>
                        </m:den>
                      </m:f>
                      <m:r>
                        <a:rPr lang="fr-FR" sz="28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1" i="1" smtClean="0">
                              <a:latin typeface="Cambria Math" panose="02040503050406030204" pitchFamily="18" charset="0"/>
                            </a:rPr>
                            <m:t>𝑨𝑬</m:t>
                          </m:r>
                        </m:num>
                        <m:den>
                          <m:r>
                            <a:rPr lang="fr-FR" sz="2800" b="1" i="1" smtClean="0">
                              <a:latin typeface="Cambria Math" panose="02040503050406030204" pitchFamily="18" charset="0"/>
                            </a:rPr>
                            <m:t>𝑬𝑪</m:t>
                          </m:r>
                        </m:den>
                      </m:f>
                    </m:oMath>
                  </m:oMathPara>
                </a14:m>
                <a:endParaRPr lang="fr-FR" sz="2800" b="1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19620BAF-DF30-4B62-A2AD-7153CAA2F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654" y="5638122"/>
                <a:ext cx="1550873" cy="8079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492F4FF-79CF-45C8-B771-956EDD1CF934}"/>
                  </a:ext>
                </a:extLst>
              </p:cNvPr>
              <p:cNvSpPr txBox="1"/>
              <p:nvPr/>
            </p:nvSpPr>
            <p:spPr>
              <a:xfrm>
                <a:off x="5512204" y="5558003"/>
                <a:ext cx="2827954" cy="9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𝐴𝐷</m:t>
                          </m:r>
                        </m:num>
                        <m:den>
                          <m:r>
                            <a:rPr lang="fr-FR" sz="28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den>
                      </m:f>
                      <m:r>
                        <a:rPr lang="fr-FR" sz="28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8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8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fr-FR" sz="28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fr-FR" sz="28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fr-FR" sz="28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d>
                        <m:dPr>
                          <m:ctrlPr>
                            <a:rPr lang="fr-FR" sz="28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8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fr-FR" sz="2800" i="1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800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𝐷𝐸</m:t>
                              </m:r>
                            </m:num>
                            <m:den>
                              <m:r>
                                <a:rPr lang="fr-FR" sz="2800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𝐵𝐶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fr-FR" sz="2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6492F4FF-79CF-45C8-B771-956EDD1CF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204" y="5558003"/>
                <a:ext cx="2827954" cy="9681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6106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454C0-0C00-4CAF-BC0C-D379A9E5C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des aires (1)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3F9B0D-4A56-41A1-9701-2E440CB57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35" y="1990850"/>
            <a:ext cx="5571565" cy="36669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55EB55-566E-4773-AF5B-7071DF2F10EE}"/>
                  </a:ext>
                </a:extLst>
              </p:cNvPr>
              <p:cNvSpPr txBox="1"/>
              <p:nvPr/>
            </p:nvSpPr>
            <p:spPr>
              <a:xfrm>
                <a:off x="1604683" y="5657849"/>
                <a:ext cx="44118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800" dirty="0"/>
                  <a:t>Si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fr-FR" sz="2800" dirty="0"/>
                  <a:t> alors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800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(th.1a) 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55EB55-566E-4773-AF5B-7071DF2F1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683" y="5657849"/>
                <a:ext cx="4411849" cy="523220"/>
              </a:xfrm>
              <a:prstGeom prst="rect">
                <a:avLst/>
              </a:prstGeom>
              <a:blipFill>
                <a:blip r:embed="rId3"/>
                <a:stretch>
                  <a:fillRect l="-2762" t="-10465" r="-1934" b="-325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 8">
            <a:extLst>
              <a:ext uri="{FF2B5EF4-FFF2-40B4-BE49-F238E27FC236}">
                <a16:creationId xmlns:a16="http://schemas.microsoft.com/office/drawing/2014/main" id="{4AD6BE6C-57E9-4C35-8333-50E6C9C2C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623" y="241972"/>
            <a:ext cx="4650058" cy="53257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89C9B53-4C6B-4C6A-9B93-B2461998DE9D}"/>
                  </a:ext>
                </a:extLst>
              </p:cNvPr>
              <p:cNvSpPr txBox="1"/>
              <p:nvPr/>
            </p:nvSpPr>
            <p:spPr>
              <a:xfrm>
                <a:off x="6826923" y="5657849"/>
                <a:ext cx="44118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800" dirty="0"/>
                  <a:t>Si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2800" dirty="0"/>
                  <a:t> alors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(th.1b)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89C9B53-4C6B-4C6A-9B93-B2461998D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923" y="5657849"/>
                <a:ext cx="4411849" cy="523220"/>
              </a:xfrm>
              <a:prstGeom prst="rect">
                <a:avLst/>
              </a:prstGeom>
              <a:blipFill>
                <a:blip r:embed="rId5"/>
                <a:stretch>
                  <a:fillRect l="-2901" t="-10465" r="-2210" b="-325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0237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454C0-0C00-4CAF-BC0C-D379A9E5C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des aires 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55EB55-566E-4773-AF5B-7071DF2F10EE}"/>
                  </a:ext>
                </a:extLst>
              </p:cNvPr>
              <p:cNvSpPr txBox="1"/>
              <p:nvPr/>
            </p:nvSpPr>
            <p:spPr>
              <a:xfrm>
                <a:off x="1238923" y="5657848"/>
                <a:ext cx="4612929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800" dirty="0"/>
                  <a:t>Si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 &lt; 1</m:t>
                    </m:r>
                  </m:oMath>
                </a14:m>
                <a:r>
                  <a:rPr lang="fr-FR" sz="2800" dirty="0"/>
                  <a:t> alors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fr-FR" sz="2800" b="1" i="1" dirty="0">
                        <a:latin typeface="Cambria Math" panose="02040503050406030204" pitchFamily="18" charset="0"/>
                      </a:rPr>
                      <m:t> &lt;</m:t>
                    </m:r>
                    <m:sSup>
                      <m:sSupPr>
                        <m:ctrlPr>
                          <a:rPr lang="fr-FR" sz="28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2800" b="1" dirty="0"/>
                  <a:t> </a:t>
                </a:r>
                <a:r>
                  <a:rPr lang="fr-FR" sz="2800" dirty="0"/>
                  <a:t>(th.1)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55EB55-566E-4773-AF5B-7071DF2F1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923" y="5657848"/>
                <a:ext cx="4612929" cy="532966"/>
              </a:xfrm>
              <a:prstGeom prst="rect">
                <a:avLst/>
              </a:prstGeom>
              <a:blipFill>
                <a:blip r:embed="rId2"/>
                <a:stretch>
                  <a:fillRect l="-2642" t="-7955" r="-1189" b="-318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7B909780-A1E7-4E2C-8C35-70122B6DB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23" y="1786737"/>
            <a:ext cx="4150360" cy="37750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04ED0C-B587-4288-BF14-04E9926CA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342" y="508000"/>
            <a:ext cx="3862657" cy="50393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A8A6504-A66C-4BDE-A140-7CF8B3527FD1}"/>
                  </a:ext>
                </a:extLst>
              </p:cNvPr>
              <p:cNvSpPr txBox="1"/>
              <p:nvPr/>
            </p:nvSpPr>
            <p:spPr>
              <a:xfrm>
                <a:off x="6873342" y="5651967"/>
                <a:ext cx="4498860" cy="9638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800" dirty="0"/>
                  <a:t>Si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800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fr-FR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alors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fr-FR" sz="2800" b="1" i="1" dirty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fr-FR" sz="28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2800" dirty="0"/>
                  <a:t>(th.1b)</a:t>
                </a:r>
              </a:p>
              <a:p>
                <a:r>
                  <a:rPr lang="fr-FR" sz="2800" dirty="0">
                    <a:solidFill>
                      <a:schemeClr val="accent1"/>
                    </a:solidFill>
                  </a:rPr>
                  <a:t>(donc si </a:t>
                </a:r>
                <a14:m>
                  <m:oMath xmlns:m="http://schemas.openxmlformats.org/officeDocument/2006/math">
                    <m:r>
                      <a:rPr lang="fr-FR" sz="2800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8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fr-FR" sz="2800" dirty="0">
                    <a:solidFill>
                      <a:schemeClr val="accent1"/>
                    </a:solidFill>
                  </a:rPr>
                  <a:t> même </a:t>
                </a:r>
                <a:r>
                  <a:rPr lang="fr-FR" sz="2800" dirty="0" err="1">
                    <a:solidFill>
                      <a:schemeClr val="accent1"/>
                    </a:solidFill>
                  </a:rPr>
                  <a:t>concl</a:t>
                </a:r>
                <a:r>
                  <a:rPr lang="fr-FR" sz="2800" dirty="0">
                    <a:solidFill>
                      <a:schemeClr val="accent1"/>
                    </a:solidFill>
                  </a:rPr>
                  <a:t>.)</a:t>
                </a:r>
                <a:endParaRPr lang="fr-FR" sz="28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A8A6504-A66C-4BDE-A140-7CF8B3527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342" y="5651967"/>
                <a:ext cx="4498860" cy="963854"/>
              </a:xfrm>
              <a:prstGeom prst="rect">
                <a:avLst/>
              </a:prstGeom>
              <a:blipFill>
                <a:blip r:embed="rId5"/>
                <a:stretch>
                  <a:fillRect l="-2846" t="-4430" r="-1491" b="-170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9978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454C0-0C00-4CAF-BC0C-D379A9E5C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des aires 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55EB55-566E-4773-AF5B-7071DF2F10EE}"/>
                  </a:ext>
                </a:extLst>
              </p:cNvPr>
              <p:cNvSpPr txBox="1"/>
              <p:nvPr/>
            </p:nvSpPr>
            <p:spPr>
              <a:xfrm>
                <a:off x="1238923" y="5657848"/>
                <a:ext cx="4612929" cy="532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800" dirty="0"/>
                  <a:t>Si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fr-FR" sz="2800" i="1" dirty="0" smtClean="0">
                        <a:latin typeface="Cambria Math" panose="02040503050406030204" pitchFamily="18" charset="0"/>
                      </a:rPr>
                      <m:t> 1</m:t>
                    </m:r>
                  </m:oMath>
                </a14:m>
                <a:r>
                  <a:rPr lang="fr-FR" sz="2800" dirty="0"/>
                  <a:t> alors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fr-FR" sz="2800" b="1" i="1" dirty="0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fr-FR" sz="28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2800" b="1" dirty="0"/>
                  <a:t> </a:t>
                </a:r>
                <a:r>
                  <a:rPr lang="fr-FR" sz="2800" dirty="0"/>
                  <a:t>(th.1)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C55EB55-566E-4773-AF5B-7071DF2F1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923" y="5657848"/>
                <a:ext cx="4612929" cy="532966"/>
              </a:xfrm>
              <a:prstGeom prst="rect">
                <a:avLst/>
              </a:prstGeom>
              <a:blipFill>
                <a:blip r:embed="rId2"/>
                <a:stretch>
                  <a:fillRect l="-2642" t="-7955" b="-318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A8A6504-A66C-4BDE-A140-7CF8B3527FD1}"/>
                  </a:ext>
                </a:extLst>
              </p:cNvPr>
              <p:cNvSpPr txBox="1"/>
              <p:nvPr/>
            </p:nvSpPr>
            <p:spPr>
              <a:xfrm>
                <a:off x="6873342" y="5651967"/>
                <a:ext cx="4481227" cy="9638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800" dirty="0"/>
                  <a:t>Si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fr-FR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alors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fr-FR" sz="2800" b="1" i="1" dirty="0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fr-FR" sz="28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8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fr-FR" sz="2800" dirty="0"/>
                  <a:t>(th.1a)</a:t>
                </a:r>
              </a:p>
              <a:p>
                <a:r>
                  <a:rPr lang="fr-FR" sz="2800" dirty="0">
                    <a:solidFill>
                      <a:schemeClr val="accent1"/>
                    </a:solidFill>
                  </a:rPr>
                  <a:t>(donc si </a:t>
                </a:r>
                <a14:m>
                  <m:oMath xmlns:m="http://schemas.openxmlformats.org/officeDocument/2006/math">
                    <m:r>
                      <a:rPr lang="fr-FR" sz="2800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sz="28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fr-FR" sz="2800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2800" dirty="0">
                    <a:solidFill>
                      <a:schemeClr val="accent1"/>
                    </a:solidFill>
                  </a:rPr>
                  <a:t> même </a:t>
                </a:r>
                <a:r>
                  <a:rPr lang="fr-FR" sz="2800" dirty="0" err="1">
                    <a:solidFill>
                      <a:schemeClr val="accent1"/>
                    </a:solidFill>
                  </a:rPr>
                  <a:t>concl</a:t>
                </a:r>
                <a:r>
                  <a:rPr lang="fr-FR" sz="2800" dirty="0">
                    <a:solidFill>
                      <a:schemeClr val="accent1"/>
                    </a:solidFill>
                  </a:rPr>
                  <a:t>.)</a:t>
                </a:r>
                <a:r>
                  <a:rPr lang="fr-FR" sz="2800" dirty="0"/>
                  <a:t> </a:t>
                </a: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0A8A6504-A66C-4BDE-A140-7CF8B3527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342" y="5651967"/>
                <a:ext cx="4481227" cy="963854"/>
              </a:xfrm>
              <a:prstGeom prst="rect">
                <a:avLst/>
              </a:prstGeom>
              <a:blipFill>
                <a:blip r:embed="rId3"/>
                <a:stretch>
                  <a:fillRect l="-2857" t="-4430" r="-1633" b="-170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766C594A-5DDD-4A6B-BFB6-11C21551B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923" y="1548130"/>
            <a:ext cx="4580613" cy="37602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EAFC6DC-66E4-4B1B-88BD-B27D462EF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0433" y="1690688"/>
            <a:ext cx="4543425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80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38824-37B9-4502-ACEA-EBA01DC1D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L’histoire cachée: Euclide, </a:t>
            </a:r>
            <a:r>
              <a:rPr lang="fr-FR" dirty="0" err="1"/>
              <a:t>al-Khwarizmi</a:t>
            </a:r>
            <a:r>
              <a:rPr lang="fr-FR" dirty="0"/>
              <a:t>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4EE4729-6B6E-4F60-974B-B829FCB11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8933" y="1690689"/>
            <a:ext cx="5744395" cy="3156520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Traité d’algèbre et d’</a:t>
            </a:r>
            <a:r>
              <a:rPr lang="fr-FR" dirty="0" err="1"/>
              <a:t>almuqabale</a:t>
            </a:r>
            <a:r>
              <a:rPr lang="fr-FR" dirty="0"/>
              <a:t> d’Al-Khwarizmi  (9</a:t>
            </a:r>
            <a:r>
              <a:rPr lang="fr-FR" baseline="30000" dirty="0"/>
              <a:t>ème</a:t>
            </a:r>
            <a:r>
              <a:rPr lang="fr-FR" dirty="0"/>
              <a:t> siècle)</a:t>
            </a:r>
          </a:p>
          <a:p>
            <a:pPr lvl="1"/>
            <a:r>
              <a:rPr lang="fr-FR" dirty="0"/>
              <a:t>Nous partons du carré AB, qui représente le bien </a:t>
            </a:r>
            <a:r>
              <a:rPr lang="fr-FR" dirty="0">
                <a:solidFill>
                  <a:schemeClr val="accent1"/>
                </a:solidFill>
              </a:rPr>
              <a:t>[</a:t>
            </a:r>
            <a:r>
              <a:rPr lang="fr-FR" i="1" dirty="0">
                <a:solidFill>
                  <a:schemeClr val="accent1"/>
                </a:solidFill>
              </a:rPr>
              <a:t>x</a:t>
            </a:r>
            <a:r>
              <a:rPr lang="fr-FR" baseline="30000" dirty="0">
                <a:solidFill>
                  <a:schemeClr val="accent1"/>
                </a:solidFill>
              </a:rPr>
              <a:t>2</a:t>
            </a:r>
            <a:r>
              <a:rPr lang="fr-FR" dirty="0">
                <a:solidFill>
                  <a:schemeClr val="accent1"/>
                </a:solidFill>
              </a:rPr>
              <a:t>]</a:t>
            </a:r>
            <a:r>
              <a:rPr lang="fr-FR" dirty="0"/>
              <a:t>.  (…) Nous divisons en deux pour cela les dix, qui font cinq, et nous construisons deux rectangles sur deux côtés du carré AB, savoir G et D, dont la longueur est cinq, (…) tandis que leur largeur est égale au côté du carré AB </a:t>
            </a:r>
            <a:r>
              <a:rPr lang="fr-FR" dirty="0">
                <a:solidFill>
                  <a:schemeClr val="accent1"/>
                </a:solidFill>
              </a:rPr>
              <a:t>[= la racine, </a:t>
            </a:r>
            <a:r>
              <a:rPr lang="fr-FR" i="1" dirty="0">
                <a:solidFill>
                  <a:schemeClr val="accent1"/>
                </a:solidFill>
              </a:rPr>
              <a:t>x</a:t>
            </a:r>
            <a:r>
              <a:rPr lang="fr-FR" dirty="0">
                <a:solidFill>
                  <a:schemeClr val="accent1"/>
                </a:solidFill>
              </a:rPr>
              <a:t>]</a:t>
            </a:r>
            <a:r>
              <a:rPr lang="fr-FR" dirty="0"/>
              <a:t>. Il reste alors un carré opposé au coin du carré AB. Il est égal à cinq multiplié par cinq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85B58D2-B306-45FE-AC7A-1C909BF20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93" y="2507468"/>
            <a:ext cx="5866382" cy="11747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6FD0141-C407-42BB-80E8-56C8B7F2A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71" y="3783461"/>
            <a:ext cx="5744397" cy="270534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5088C28-758B-4BB6-9EA8-97BBCF36D459}"/>
              </a:ext>
            </a:extLst>
          </p:cNvPr>
          <p:cNvSpPr txBox="1"/>
          <p:nvPr/>
        </p:nvSpPr>
        <p:spPr>
          <a:xfrm>
            <a:off x="328671" y="1564764"/>
            <a:ext cx="57606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Euclide (3</a:t>
            </a:r>
            <a:r>
              <a:rPr lang="fr-FR" sz="2800" b="1" baseline="30000" dirty="0"/>
              <a:t>ème</a:t>
            </a:r>
            <a:r>
              <a:rPr lang="fr-FR" sz="2800" b="1" dirty="0"/>
              <a:t> siècle av EC), </a:t>
            </a:r>
            <a:r>
              <a:rPr lang="fr-FR" sz="2800" b="1" i="1" dirty="0"/>
              <a:t>Eléments</a:t>
            </a:r>
            <a:r>
              <a:rPr lang="fr-FR" sz="2800" b="1" dirty="0"/>
              <a:t> II</a:t>
            </a:r>
          </a:p>
          <a:p>
            <a:r>
              <a:rPr lang="fr-FR" sz="2800" dirty="0"/>
              <a:t>(trad. Bernard Vitrac, 1990)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3824E59-5605-447D-B65B-5DE6F722303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646" y="4707982"/>
            <a:ext cx="2179320" cy="188087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E4C0E808-6867-4711-BCC4-561E63C771E6}"/>
              </a:ext>
            </a:extLst>
          </p:cNvPr>
          <p:cNvSpPr txBox="1"/>
          <p:nvPr/>
        </p:nvSpPr>
        <p:spPr>
          <a:xfrm>
            <a:off x="10067275" y="5122921"/>
            <a:ext cx="29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E41E86-6C06-45D9-92D1-7C91D557EA70}"/>
              </a:ext>
            </a:extLst>
          </p:cNvPr>
          <p:cNvSpPr txBox="1"/>
          <p:nvPr/>
        </p:nvSpPr>
        <p:spPr>
          <a:xfrm>
            <a:off x="9331908" y="4431067"/>
            <a:ext cx="29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CA9FA4E-993F-4F50-B952-C0AA7A62FE6E}"/>
              </a:ext>
            </a:extLst>
          </p:cNvPr>
          <p:cNvSpPr txBox="1"/>
          <p:nvPr/>
        </p:nvSpPr>
        <p:spPr>
          <a:xfrm>
            <a:off x="9331907" y="5031666"/>
            <a:ext cx="371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chemeClr val="accent1"/>
                </a:solidFill>
              </a:rPr>
              <a:t>x</a:t>
            </a:r>
            <a:r>
              <a:rPr lang="fr-FR" i="1" baseline="30000" dirty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4EC6F2CD-EBCB-4AB2-8704-613943A509F4}"/>
              </a:ext>
            </a:extLst>
          </p:cNvPr>
          <p:cNvSpPr txBox="1"/>
          <p:nvPr/>
        </p:nvSpPr>
        <p:spPr>
          <a:xfrm>
            <a:off x="10029138" y="5855886"/>
            <a:ext cx="29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chemeClr val="accent1"/>
                </a:solidFill>
              </a:rPr>
              <a:t>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988B04F-578C-4512-B462-BCCFDD37AA8D}"/>
              </a:ext>
            </a:extLst>
          </p:cNvPr>
          <p:cNvSpPr txBox="1"/>
          <p:nvPr/>
        </p:nvSpPr>
        <p:spPr>
          <a:xfrm>
            <a:off x="8526332" y="4431067"/>
            <a:ext cx="292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chemeClr val="accent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3804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583A4-079B-4391-95E8-A71AD64A0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par « proportion continue 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Espace réservé du contenu 3">
                <a:extLst>
                  <a:ext uri="{FF2B5EF4-FFF2-40B4-BE49-F238E27FC236}">
                    <a16:creationId xmlns:a16="http://schemas.microsoft.com/office/drawing/2014/main" id="{099552A6-9A50-488C-BE0F-3498B3C68A0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08750109"/>
                  </p:ext>
                </p:extLst>
              </p:nvPr>
            </p:nvGraphicFramePr>
            <p:xfrm>
              <a:off x="980132" y="1564686"/>
              <a:ext cx="2677469" cy="1168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1519">
                      <a:extLst>
                        <a:ext uri="{9D8B030D-6E8A-4147-A177-3AD203B41FA5}">
                          <a16:colId xmlns:a16="http://schemas.microsoft.com/office/drawing/2014/main" val="2430038445"/>
                        </a:ext>
                      </a:extLst>
                    </a:gridCol>
                    <a:gridCol w="881519">
                      <a:extLst>
                        <a:ext uri="{9D8B030D-6E8A-4147-A177-3AD203B41FA5}">
                          <a16:colId xmlns:a16="http://schemas.microsoft.com/office/drawing/2014/main" val="3505807628"/>
                        </a:ext>
                      </a:extLst>
                    </a:gridCol>
                    <a:gridCol w="914431">
                      <a:extLst>
                        <a:ext uri="{9D8B030D-6E8A-4147-A177-3AD203B41FA5}">
                          <a16:colId xmlns:a16="http://schemas.microsoft.com/office/drawing/2014/main" val="399980690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extLst>
                      <a:ext uri="{0D108BD9-81ED-4DB2-BD59-A6C34878D82A}">
                        <a16:rowId xmlns:a16="http://schemas.microsoft.com/office/drawing/2014/main" val="12746453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extLst>
                      <a:ext uri="{0D108BD9-81ED-4DB2-BD59-A6C34878D82A}">
                        <a16:rowId xmlns:a16="http://schemas.microsoft.com/office/drawing/2014/main" val="17932197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Espace réservé du contenu 3">
                <a:extLst>
                  <a:ext uri="{FF2B5EF4-FFF2-40B4-BE49-F238E27FC236}">
                    <a16:creationId xmlns:a16="http://schemas.microsoft.com/office/drawing/2014/main" id="{099552A6-9A50-488C-BE0F-3498B3C68A0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508750109"/>
                  </p:ext>
                </p:extLst>
              </p:nvPr>
            </p:nvGraphicFramePr>
            <p:xfrm>
              <a:off x="980132" y="1564686"/>
              <a:ext cx="2677469" cy="1168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1519">
                      <a:extLst>
                        <a:ext uri="{9D8B030D-6E8A-4147-A177-3AD203B41FA5}">
                          <a16:colId xmlns:a16="http://schemas.microsoft.com/office/drawing/2014/main" val="2430038445"/>
                        </a:ext>
                      </a:extLst>
                    </a:gridCol>
                    <a:gridCol w="881519">
                      <a:extLst>
                        <a:ext uri="{9D8B030D-6E8A-4147-A177-3AD203B41FA5}">
                          <a16:colId xmlns:a16="http://schemas.microsoft.com/office/drawing/2014/main" val="3505807628"/>
                        </a:ext>
                      </a:extLst>
                    </a:gridCol>
                    <a:gridCol w="914431">
                      <a:extLst>
                        <a:ext uri="{9D8B030D-6E8A-4147-A177-3AD203B41FA5}">
                          <a16:colId xmlns:a16="http://schemas.microsoft.com/office/drawing/2014/main" val="3999806900"/>
                        </a:ext>
                      </a:extLst>
                    </a:gridCol>
                  </a:tblGrid>
                  <a:tr h="584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2"/>
                          <a:stretch>
                            <a:fillRect l="-690" t="-1031" r="-205517" b="-10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2"/>
                          <a:stretch>
                            <a:fillRect l="-100690" t="-1031" r="-105517" b="-10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2"/>
                          <a:stretch>
                            <a:fillRect l="-192715" t="-1031" r="-1325" b="-1010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64532"/>
                      </a:ext>
                    </a:extLst>
                  </a:tr>
                  <a:tr h="584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2"/>
                          <a:stretch>
                            <a:fillRect l="-690" t="-102083" r="-205517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2"/>
                          <a:stretch>
                            <a:fillRect l="-100690" t="-102083" r="-105517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2"/>
                          <a:stretch>
                            <a:fillRect l="-192715" t="-102083" r="-1325" b="-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321972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30514DD-F742-496B-A115-C01ABDD4A815}"/>
                  </a:ext>
                </a:extLst>
              </p:cNvPr>
              <p:cNvSpPr txBox="1"/>
              <p:nvPr/>
            </p:nvSpPr>
            <p:spPr>
              <a:xfrm>
                <a:off x="4341181" y="1701915"/>
                <a:ext cx="7361054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2800" dirty="0"/>
                  <a:t> est à </a:t>
                </a:r>
                <a14:m>
                  <m:oMath xmlns:m="http://schemas.openxmlformats.org/officeDocument/2006/math"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comme </a:t>
                </a:r>
                <a14:m>
                  <m:oMath xmlns:m="http://schemas.openxmlformats.org/officeDocument/2006/math"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est 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800" dirty="0"/>
                  <a:t> et comme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800" dirty="0"/>
                  <a:t> est 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fr-FR" sz="2800" dirty="0"/>
              </a:p>
              <a:p>
                <a14:m>
                  <m:oMath xmlns:m="http://schemas.openxmlformats.org/officeDocument/2006/math">
                    <m:r>
                      <a:rPr lang="fr-FR" sz="2800" i="1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2800" dirty="0"/>
                  <a:t> : </a:t>
                </a:r>
                <a14:m>
                  <m:oMath xmlns:m="http://schemas.openxmlformats.org/officeDocument/2006/math">
                    <m:r>
                      <a:rPr lang="fr-FR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::  </a:t>
                </a:r>
                <a14:m>
                  <m:oMath xmlns:m="http://schemas.openxmlformats.org/officeDocument/2006/math">
                    <m:r>
                      <a:rPr lang="fr-FR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800" dirty="0"/>
                  <a:t> ::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800" dirty="0"/>
                  <a:t>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fr-FR" sz="2800" dirty="0"/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30514DD-F742-496B-A115-C01ABDD4A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181" y="1701915"/>
                <a:ext cx="7361054" cy="954107"/>
              </a:xfrm>
              <a:prstGeom prst="rect">
                <a:avLst/>
              </a:prstGeom>
              <a:blipFill>
                <a:blip r:embed="rId3"/>
                <a:stretch>
                  <a:fillRect t="-5732" b="-1719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Espace réservé du contenu 3">
                <a:extLst>
                  <a:ext uri="{FF2B5EF4-FFF2-40B4-BE49-F238E27FC236}">
                    <a16:creationId xmlns:a16="http://schemas.microsoft.com/office/drawing/2014/main" id="{4194CFA0-F2CB-4CBF-A6CA-CE6B53E332A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501785279"/>
                  </p:ext>
                </p:extLst>
              </p:nvPr>
            </p:nvGraphicFramePr>
            <p:xfrm>
              <a:off x="963850" y="2853428"/>
              <a:ext cx="2677469" cy="1168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1519">
                      <a:extLst>
                        <a:ext uri="{9D8B030D-6E8A-4147-A177-3AD203B41FA5}">
                          <a16:colId xmlns:a16="http://schemas.microsoft.com/office/drawing/2014/main" val="2430038445"/>
                        </a:ext>
                      </a:extLst>
                    </a:gridCol>
                    <a:gridCol w="881519">
                      <a:extLst>
                        <a:ext uri="{9D8B030D-6E8A-4147-A177-3AD203B41FA5}">
                          <a16:colId xmlns:a16="http://schemas.microsoft.com/office/drawing/2014/main" val="3505807628"/>
                        </a:ext>
                      </a:extLst>
                    </a:gridCol>
                    <a:gridCol w="914431">
                      <a:extLst>
                        <a:ext uri="{9D8B030D-6E8A-4147-A177-3AD203B41FA5}">
                          <a16:colId xmlns:a16="http://schemas.microsoft.com/office/drawing/2014/main" val="399980690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solidFill>
                                      <a:schemeClr val="accent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3600" dirty="0">
                            <a:solidFill>
                              <a:schemeClr val="accent1"/>
                            </a:solidFill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solidFill>
                              <a:schemeClr val="accent2"/>
                            </a:solidFill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extLst>
                      <a:ext uri="{0D108BD9-81ED-4DB2-BD59-A6C34878D82A}">
                        <a16:rowId xmlns:a16="http://schemas.microsoft.com/office/drawing/2014/main" val="12746453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solidFill>
                                      <a:schemeClr val="accent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3600" dirty="0">
                            <a:solidFill>
                              <a:schemeClr val="accent1"/>
                            </a:solidFill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solidFill>
                                          <a:schemeClr val="accent2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extLst>
                      <a:ext uri="{0D108BD9-81ED-4DB2-BD59-A6C34878D82A}">
                        <a16:rowId xmlns:a16="http://schemas.microsoft.com/office/drawing/2014/main" val="17932197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Espace réservé du contenu 3">
                <a:extLst>
                  <a:ext uri="{FF2B5EF4-FFF2-40B4-BE49-F238E27FC236}">
                    <a16:creationId xmlns:a16="http://schemas.microsoft.com/office/drawing/2014/main" id="{4194CFA0-F2CB-4CBF-A6CA-CE6B53E332A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501785279"/>
                  </p:ext>
                </p:extLst>
              </p:nvPr>
            </p:nvGraphicFramePr>
            <p:xfrm>
              <a:off x="963850" y="2853428"/>
              <a:ext cx="2677469" cy="1168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1519">
                      <a:extLst>
                        <a:ext uri="{9D8B030D-6E8A-4147-A177-3AD203B41FA5}">
                          <a16:colId xmlns:a16="http://schemas.microsoft.com/office/drawing/2014/main" val="2430038445"/>
                        </a:ext>
                      </a:extLst>
                    </a:gridCol>
                    <a:gridCol w="881519">
                      <a:extLst>
                        <a:ext uri="{9D8B030D-6E8A-4147-A177-3AD203B41FA5}">
                          <a16:colId xmlns:a16="http://schemas.microsoft.com/office/drawing/2014/main" val="3505807628"/>
                        </a:ext>
                      </a:extLst>
                    </a:gridCol>
                    <a:gridCol w="914431">
                      <a:extLst>
                        <a:ext uri="{9D8B030D-6E8A-4147-A177-3AD203B41FA5}">
                          <a16:colId xmlns:a16="http://schemas.microsoft.com/office/drawing/2014/main" val="3999806900"/>
                        </a:ext>
                      </a:extLst>
                    </a:gridCol>
                  </a:tblGrid>
                  <a:tr h="584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4"/>
                          <a:stretch>
                            <a:fillRect l="-690" t="-1042" r="-204828" b="-10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4"/>
                          <a:stretch>
                            <a:fillRect l="-100690" t="-1042" r="-104828" b="-10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4"/>
                          <a:stretch>
                            <a:fillRect l="-194000" t="-1042" r="-1333" b="-10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64532"/>
                      </a:ext>
                    </a:extLst>
                  </a:tr>
                  <a:tr h="584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4"/>
                          <a:stretch>
                            <a:fillRect l="-690" t="-101042" r="-204828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4"/>
                          <a:stretch>
                            <a:fillRect l="-100690" t="-101042" r="-104828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4"/>
                          <a:stretch>
                            <a:fillRect l="-194000" t="-101042" r="-1333" b="-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321972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8058E63-08C8-4928-B904-7CD97FEC6D6A}"/>
                  </a:ext>
                </a:extLst>
              </p:cNvPr>
              <p:cNvSpPr txBox="1"/>
              <p:nvPr/>
            </p:nvSpPr>
            <p:spPr>
              <a:xfrm>
                <a:off x="4341181" y="2853428"/>
                <a:ext cx="7740837" cy="1195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800" dirty="0"/>
                  <a:t>Proportion </a:t>
                </a:r>
                <a:r>
                  <a:rPr lang="fr-FR" sz="2800" b="1" dirty="0"/>
                  <a:t>continue</a:t>
                </a:r>
                <a:r>
                  <a:rPr lang="fr-FR" sz="2800" dirty="0"/>
                  <a:t>: les termes </a:t>
                </a:r>
                <a:r>
                  <a:rPr lang="fr-FR" sz="2800" b="1" dirty="0"/>
                  <a:t>moyens</a:t>
                </a:r>
                <a:r>
                  <a:rPr lang="fr-FR" sz="2800" dirty="0"/>
                  <a:t> sont égaux</a:t>
                </a:r>
              </a:p>
              <a:p>
                <a:r>
                  <a:rPr lang="fr-FR" sz="2800" dirty="0"/>
                  <a:t> </a:t>
                </a:r>
                <a14:m>
                  <m:oMath xmlns:m="http://schemas.openxmlformats.org/officeDocument/2006/math">
                    <m:r>
                      <a:rPr lang="fr-FR" sz="2800" b="1" i="1" dirty="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fr-FR" sz="2800" dirty="0"/>
                  <a:t> : </a:t>
                </a:r>
                <a14:m>
                  <m:oMath xmlns:m="http://schemas.openxmlformats.org/officeDocument/2006/math">
                    <m:r>
                      <a:rPr lang="fr-FR" sz="280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>
                    <a:solidFill>
                      <a:schemeClr val="accent1"/>
                    </a:solidFill>
                  </a:rPr>
                  <a:t> ::  </a:t>
                </a:r>
                <a14:m>
                  <m:oMath xmlns:m="http://schemas.openxmlformats.org/officeDocument/2006/math">
                    <m:r>
                      <a:rPr lang="fr-FR" sz="2800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sz="2800" dirty="0"/>
                  <a:t>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800" dirty="0">
                    <a:solidFill>
                      <a:schemeClr val="accent2"/>
                    </a:solidFill>
                  </a:rPr>
                  <a:t> ::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sz="2800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800" dirty="0"/>
                  <a:t>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8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fr-FR" sz="2800" dirty="0"/>
                  <a:t> ou encore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b="1" i="1" dirty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fr-FR" sz="28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fr-FR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28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sSup>
                          <m:sSupPr>
                            <m:ctrlPr>
                              <a:rPr lang="fr-FR" sz="2800" i="1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800" i="1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800" i="1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r-FR" sz="2800" b="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800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800" i="1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800" i="1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800" i="1" dirty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z="2800" b="1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2800" b="1" i="1" dirty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fr-FR" sz="2800" b="1" i="1" dirty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endParaRPr lang="fr-FR" sz="2800" dirty="0"/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C8058E63-08C8-4928-B904-7CD97FEC6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181" y="2853428"/>
                <a:ext cx="7740837" cy="1195071"/>
              </a:xfrm>
              <a:prstGeom prst="rect">
                <a:avLst/>
              </a:prstGeom>
              <a:blipFill>
                <a:blip r:embed="rId5"/>
                <a:stretch>
                  <a:fillRect l="-1575" t="-4592" r="-630" b="-61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Espace réservé du contenu 3">
                <a:extLst>
                  <a:ext uri="{FF2B5EF4-FFF2-40B4-BE49-F238E27FC236}">
                    <a16:creationId xmlns:a16="http://schemas.microsoft.com/office/drawing/2014/main" id="{688C7585-CD04-4932-831E-9F2FC453B5FC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82424296"/>
                  </p:ext>
                </p:extLst>
              </p:nvPr>
            </p:nvGraphicFramePr>
            <p:xfrm>
              <a:off x="963849" y="4223525"/>
              <a:ext cx="2677469" cy="1168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1519">
                      <a:extLst>
                        <a:ext uri="{9D8B030D-6E8A-4147-A177-3AD203B41FA5}">
                          <a16:colId xmlns:a16="http://schemas.microsoft.com/office/drawing/2014/main" val="2430038445"/>
                        </a:ext>
                      </a:extLst>
                    </a:gridCol>
                    <a:gridCol w="881519">
                      <a:extLst>
                        <a:ext uri="{9D8B030D-6E8A-4147-A177-3AD203B41FA5}">
                          <a16:colId xmlns:a16="http://schemas.microsoft.com/office/drawing/2014/main" val="3505807628"/>
                        </a:ext>
                      </a:extLst>
                    </a:gridCol>
                    <a:gridCol w="914431">
                      <a:extLst>
                        <a:ext uri="{9D8B030D-6E8A-4147-A177-3AD203B41FA5}">
                          <a16:colId xmlns:a16="http://schemas.microsoft.com/office/drawing/2014/main" val="399980690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extLst>
                      <a:ext uri="{0D108BD9-81ED-4DB2-BD59-A6C34878D82A}">
                        <a16:rowId xmlns:a16="http://schemas.microsoft.com/office/drawing/2014/main" val="12746453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extLst>
                      <a:ext uri="{0D108BD9-81ED-4DB2-BD59-A6C34878D82A}">
                        <a16:rowId xmlns:a16="http://schemas.microsoft.com/office/drawing/2014/main" val="17932197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Espace réservé du contenu 3">
                <a:extLst>
                  <a:ext uri="{FF2B5EF4-FFF2-40B4-BE49-F238E27FC236}">
                    <a16:creationId xmlns:a16="http://schemas.microsoft.com/office/drawing/2014/main" id="{688C7585-CD04-4932-831E-9F2FC453B5FC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582424296"/>
                  </p:ext>
                </p:extLst>
              </p:nvPr>
            </p:nvGraphicFramePr>
            <p:xfrm>
              <a:off x="963849" y="4223525"/>
              <a:ext cx="2677469" cy="1168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1519">
                      <a:extLst>
                        <a:ext uri="{9D8B030D-6E8A-4147-A177-3AD203B41FA5}">
                          <a16:colId xmlns:a16="http://schemas.microsoft.com/office/drawing/2014/main" val="2430038445"/>
                        </a:ext>
                      </a:extLst>
                    </a:gridCol>
                    <a:gridCol w="881519">
                      <a:extLst>
                        <a:ext uri="{9D8B030D-6E8A-4147-A177-3AD203B41FA5}">
                          <a16:colId xmlns:a16="http://schemas.microsoft.com/office/drawing/2014/main" val="3505807628"/>
                        </a:ext>
                      </a:extLst>
                    </a:gridCol>
                    <a:gridCol w="914431">
                      <a:extLst>
                        <a:ext uri="{9D8B030D-6E8A-4147-A177-3AD203B41FA5}">
                          <a16:colId xmlns:a16="http://schemas.microsoft.com/office/drawing/2014/main" val="3999806900"/>
                        </a:ext>
                      </a:extLst>
                    </a:gridCol>
                  </a:tblGrid>
                  <a:tr h="584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6"/>
                          <a:stretch>
                            <a:fillRect l="-690" t="-1031" r="-204828" b="-10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6"/>
                          <a:stretch>
                            <a:fillRect l="-100690" t="-1031" r="-104828" b="-10103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6"/>
                          <a:stretch>
                            <a:fillRect l="-194000" t="-1031" r="-1333" b="-1010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64532"/>
                      </a:ext>
                    </a:extLst>
                  </a:tr>
                  <a:tr h="584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6"/>
                          <a:stretch>
                            <a:fillRect l="-690" t="-102083" r="-204828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6"/>
                          <a:stretch>
                            <a:fillRect l="-100690" t="-102083" r="-104828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6"/>
                          <a:stretch>
                            <a:fillRect l="-194000" t="-102083" r="-1333" b="-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321972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94042C5-A8E7-4BDC-BD90-DA3990A4F1D1}"/>
                  </a:ext>
                </a:extLst>
              </p:cNvPr>
              <p:cNvSpPr txBox="1"/>
              <p:nvPr/>
            </p:nvSpPr>
            <p:spPr>
              <a:xfrm>
                <a:off x="1579419" y="4284505"/>
                <a:ext cx="535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8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94042C5-A8E7-4BDC-BD90-DA3990A4F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9419" y="4284505"/>
                <a:ext cx="53572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577DBC5-A113-42BC-9603-F53D0E4F0DA4}"/>
                  </a:ext>
                </a:extLst>
              </p:cNvPr>
              <p:cNvSpPr txBox="1"/>
              <p:nvPr/>
            </p:nvSpPr>
            <p:spPr>
              <a:xfrm>
                <a:off x="1551726" y="4807725"/>
                <a:ext cx="535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577DBC5-A113-42BC-9603-F53D0E4F0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726" y="4807725"/>
                <a:ext cx="535724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1D4BF09-E95A-4D61-A5BF-C0DA4F5FEE6A}"/>
                  </a:ext>
                </a:extLst>
              </p:cNvPr>
              <p:cNvSpPr txBox="1"/>
              <p:nvPr/>
            </p:nvSpPr>
            <p:spPr>
              <a:xfrm>
                <a:off x="2435158" y="4284505"/>
                <a:ext cx="535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41D4BF09-E95A-4D61-A5BF-C0DA4F5FE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158" y="4284505"/>
                <a:ext cx="535724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ECDC650-D6DA-4EEE-AF62-8D7ED6D6E891}"/>
                  </a:ext>
                </a:extLst>
              </p:cNvPr>
              <p:cNvSpPr txBox="1"/>
              <p:nvPr/>
            </p:nvSpPr>
            <p:spPr>
              <a:xfrm>
                <a:off x="2453615" y="4835063"/>
                <a:ext cx="535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7ECDC650-D6DA-4EEE-AF62-8D7ED6D6E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615" y="4835063"/>
                <a:ext cx="535724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796A557B-B1E8-4227-8ABE-8BFE4C47CCC3}"/>
              </a:ext>
            </a:extLst>
          </p:cNvPr>
          <p:cNvSpPr txBox="1"/>
          <p:nvPr/>
        </p:nvSpPr>
        <p:spPr>
          <a:xfrm>
            <a:off x="4327610" y="4223525"/>
            <a:ext cx="70470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i="1" dirty="0"/>
              <a:t>Première théorème de comparaison</a:t>
            </a:r>
            <a:r>
              <a:rPr lang="fr-FR" sz="2800" dirty="0"/>
              <a:t>: les </a:t>
            </a:r>
          </a:p>
          <a:p>
            <a:r>
              <a:rPr lang="fr-FR" sz="2800" b="1" dirty="0"/>
              <a:t>conséquents </a:t>
            </a:r>
            <a:r>
              <a:rPr lang="fr-FR" sz="2800" dirty="0"/>
              <a:t>sont dans l’ordre des </a:t>
            </a:r>
            <a:r>
              <a:rPr lang="fr-FR" sz="2800" b="1" dirty="0"/>
              <a:t>antécédents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Espace réservé du contenu 3">
                <a:extLst>
                  <a:ext uri="{FF2B5EF4-FFF2-40B4-BE49-F238E27FC236}">
                    <a16:creationId xmlns:a16="http://schemas.microsoft.com/office/drawing/2014/main" id="{467DC6EB-0BFC-48BF-AB3F-CBC993E3EB0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52509515"/>
                  </p:ext>
                </p:extLst>
              </p:nvPr>
            </p:nvGraphicFramePr>
            <p:xfrm>
              <a:off x="980140" y="5516880"/>
              <a:ext cx="2677469" cy="1168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1519">
                      <a:extLst>
                        <a:ext uri="{9D8B030D-6E8A-4147-A177-3AD203B41FA5}">
                          <a16:colId xmlns:a16="http://schemas.microsoft.com/office/drawing/2014/main" val="2430038445"/>
                        </a:ext>
                      </a:extLst>
                    </a:gridCol>
                    <a:gridCol w="881519">
                      <a:extLst>
                        <a:ext uri="{9D8B030D-6E8A-4147-A177-3AD203B41FA5}">
                          <a16:colId xmlns:a16="http://schemas.microsoft.com/office/drawing/2014/main" val="3505807628"/>
                        </a:ext>
                      </a:extLst>
                    </a:gridCol>
                    <a:gridCol w="914431">
                      <a:extLst>
                        <a:ext uri="{9D8B030D-6E8A-4147-A177-3AD203B41FA5}">
                          <a16:colId xmlns:a16="http://schemas.microsoft.com/office/drawing/2014/main" val="399980690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extLst>
                      <a:ext uri="{0D108BD9-81ED-4DB2-BD59-A6C34878D82A}">
                        <a16:rowId xmlns:a16="http://schemas.microsoft.com/office/drawing/2014/main" val="12746453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3600" b="0" i="1" dirty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tc>
                      <a:txBody>
                        <a:bodyPr/>
                        <a:lstStyle/>
                        <a:p>
                          <a:pPr marL="179705" marR="179705"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3600" b="0" i="1" dirty="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3600" dirty="0">
                            <a:effectLst/>
                            <a:latin typeface="Liberation Serif"/>
                            <a:ea typeface="Liberation Serif"/>
                            <a:cs typeface="Liberation Serif"/>
                          </a:endParaRPr>
                        </a:p>
                      </a:txBody>
                      <a:tcPr marL="68580" marR="68580" marT="17780" marB="17780" anchor="ctr"/>
                    </a:tc>
                    <a:extLst>
                      <a:ext uri="{0D108BD9-81ED-4DB2-BD59-A6C34878D82A}">
                        <a16:rowId xmlns:a16="http://schemas.microsoft.com/office/drawing/2014/main" val="17932197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Espace réservé du contenu 3">
                <a:extLst>
                  <a:ext uri="{FF2B5EF4-FFF2-40B4-BE49-F238E27FC236}">
                    <a16:creationId xmlns:a16="http://schemas.microsoft.com/office/drawing/2014/main" id="{467DC6EB-0BFC-48BF-AB3F-CBC993E3EB0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52509515"/>
                  </p:ext>
                </p:extLst>
              </p:nvPr>
            </p:nvGraphicFramePr>
            <p:xfrm>
              <a:off x="980140" y="5516880"/>
              <a:ext cx="2677469" cy="1168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1519">
                      <a:extLst>
                        <a:ext uri="{9D8B030D-6E8A-4147-A177-3AD203B41FA5}">
                          <a16:colId xmlns:a16="http://schemas.microsoft.com/office/drawing/2014/main" val="2430038445"/>
                        </a:ext>
                      </a:extLst>
                    </a:gridCol>
                    <a:gridCol w="881519">
                      <a:extLst>
                        <a:ext uri="{9D8B030D-6E8A-4147-A177-3AD203B41FA5}">
                          <a16:colId xmlns:a16="http://schemas.microsoft.com/office/drawing/2014/main" val="3505807628"/>
                        </a:ext>
                      </a:extLst>
                    </a:gridCol>
                    <a:gridCol w="914431">
                      <a:extLst>
                        <a:ext uri="{9D8B030D-6E8A-4147-A177-3AD203B41FA5}">
                          <a16:colId xmlns:a16="http://schemas.microsoft.com/office/drawing/2014/main" val="3999806900"/>
                        </a:ext>
                      </a:extLst>
                    </a:gridCol>
                  </a:tblGrid>
                  <a:tr h="584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11"/>
                          <a:stretch>
                            <a:fillRect l="-690" t="-2083" r="-205517" b="-10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11"/>
                          <a:stretch>
                            <a:fillRect l="-100690" t="-2083" r="-105517" b="-10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11"/>
                          <a:stretch>
                            <a:fillRect l="-192715" t="-2083" r="-1325" b="-10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464532"/>
                      </a:ext>
                    </a:extLst>
                  </a:tr>
                  <a:tr h="58420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11"/>
                          <a:stretch>
                            <a:fillRect l="-690" t="-102083" r="-205517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11"/>
                          <a:stretch>
                            <a:fillRect l="-100690" t="-102083" r="-105517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17780" marB="17780" anchor="ctr">
                        <a:blipFill>
                          <a:blip r:embed="rId11"/>
                          <a:stretch>
                            <a:fillRect l="-192715" t="-102083" r="-1325" b="-2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9321972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5" name="ZoneTexte 14">
            <a:extLst>
              <a:ext uri="{FF2B5EF4-FFF2-40B4-BE49-F238E27FC236}">
                <a16:creationId xmlns:a16="http://schemas.microsoft.com/office/drawing/2014/main" id="{FBF53D63-7696-4561-ACE9-47C732A907F9}"/>
              </a:ext>
            </a:extLst>
          </p:cNvPr>
          <p:cNvSpPr txBox="1"/>
          <p:nvPr/>
        </p:nvSpPr>
        <p:spPr>
          <a:xfrm>
            <a:off x="4343893" y="5506720"/>
            <a:ext cx="72825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i="1" dirty="0"/>
              <a:t>Second théorème de comparaison</a:t>
            </a:r>
            <a:r>
              <a:rPr lang="fr-FR" sz="2800" dirty="0"/>
              <a:t>: les </a:t>
            </a:r>
          </a:p>
          <a:p>
            <a:r>
              <a:rPr lang="fr-FR" sz="2800" b="1" dirty="0"/>
              <a:t>1</a:t>
            </a:r>
            <a:r>
              <a:rPr lang="fr-FR" sz="2800" b="1" baseline="30000" dirty="0"/>
              <a:t>ers</a:t>
            </a:r>
            <a:r>
              <a:rPr lang="fr-FR" sz="2800" b="1" dirty="0"/>
              <a:t> et derniers termes </a:t>
            </a:r>
            <a:r>
              <a:rPr lang="fr-FR" sz="2800" dirty="0"/>
              <a:t>sont dans le même ordre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13A618-3180-445E-946A-BBF03008D8B3}"/>
                  </a:ext>
                </a:extLst>
              </p:cNvPr>
              <p:cNvSpPr txBox="1"/>
              <p:nvPr/>
            </p:nvSpPr>
            <p:spPr>
              <a:xfrm rot="5400000">
                <a:off x="1126846" y="5890435"/>
                <a:ext cx="535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8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013A618-3180-445E-946A-BBF03008D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126846" y="5890435"/>
                <a:ext cx="535724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39C593B-F2ED-4FA6-8632-1C0C6F381B8D}"/>
                  </a:ext>
                </a:extLst>
              </p:cNvPr>
              <p:cNvSpPr txBox="1"/>
              <p:nvPr/>
            </p:nvSpPr>
            <p:spPr>
              <a:xfrm rot="5400000">
                <a:off x="1924143" y="5902425"/>
                <a:ext cx="535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39C593B-F2ED-4FA6-8632-1C0C6F381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1924143" y="5902425"/>
                <a:ext cx="535724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529130F-0FDD-4919-9826-B6D5DD3E94D7}"/>
                  </a:ext>
                </a:extLst>
              </p:cNvPr>
              <p:cNvSpPr txBox="1"/>
              <p:nvPr/>
            </p:nvSpPr>
            <p:spPr>
              <a:xfrm rot="5400000">
                <a:off x="2772286" y="5883862"/>
                <a:ext cx="5357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fr-FR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529130F-0FDD-4919-9826-B6D5DD3E9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2772286" y="5883862"/>
                <a:ext cx="535724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lèche : courbe vers la droite 2">
            <a:extLst>
              <a:ext uri="{FF2B5EF4-FFF2-40B4-BE49-F238E27FC236}">
                <a16:creationId xmlns:a16="http://schemas.microsoft.com/office/drawing/2014/main" id="{D9E6446F-125C-41B2-92DE-FFC414F47E75}"/>
              </a:ext>
            </a:extLst>
          </p:cNvPr>
          <p:cNvSpPr/>
          <p:nvPr/>
        </p:nvSpPr>
        <p:spPr>
          <a:xfrm>
            <a:off x="781234" y="1737427"/>
            <a:ext cx="278907" cy="854854"/>
          </a:xfrm>
          <a:prstGeom prst="curvedRightArrow">
            <a:avLst>
              <a:gd name="adj1" fmla="val 25000"/>
              <a:gd name="adj2" fmla="val 104544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EB6EA94-FCA0-4799-B4AA-6931C2DA1E1F}"/>
                  </a:ext>
                </a:extLst>
              </p:cNvPr>
              <p:cNvSpPr txBox="1"/>
              <p:nvPr/>
            </p:nvSpPr>
            <p:spPr>
              <a:xfrm>
                <a:off x="41480" y="1824543"/>
                <a:ext cx="80945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fr-FR" sz="28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fr-FR" sz="2800" b="1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EB6EA94-FCA0-4799-B4AA-6931C2DA1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0" y="1824543"/>
                <a:ext cx="809452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613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486A31-811E-44E0-AEEF-FA980F7F2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par proportions: l’histoire cachée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57D2FF-1631-4732-9AD6-55535997EC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Euclide, </a:t>
            </a:r>
            <a:r>
              <a:rPr lang="fr-FR" b="1" dirty="0"/>
              <a:t>Eléments</a:t>
            </a:r>
            <a:r>
              <a:rPr lang="fr-FR" dirty="0"/>
              <a:t>:</a:t>
            </a:r>
          </a:p>
          <a:p>
            <a:r>
              <a:rPr lang="fr-FR" dirty="0"/>
              <a:t>Livre I-IV géométrie plane</a:t>
            </a:r>
          </a:p>
          <a:p>
            <a:r>
              <a:rPr lang="fr-FR" dirty="0">
                <a:solidFill>
                  <a:srgbClr val="FF0000"/>
                </a:solidFill>
              </a:rPr>
              <a:t>Livre V </a:t>
            </a:r>
            <a:r>
              <a:rPr lang="fr-FR" b="1" dirty="0">
                <a:solidFill>
                  <a:srgbClr val="FF0000"/>
                </a:solidFill>
              </a:rPr>
              <a:t>théorie des proportions </a:t>
            </a:r>
            <a:r>
              <a:rPr lang="fr-FR" dirty="0">
                <a:solidFill>
                  <a:srgbClr val="FF0000"/>
                </a:solidFill>
              </a:rPr>
              <a:t>(pour des grandeurs)</a:t>
            </a:r>
          </a:p>
          <a:p>
            <a:r>
              <a:rPr lang="fr-FR" dirty="0"/>
              <a:t>Livre VI application à la géométrie (figures semblables)</a:t>
            </a:r>
          </a:p>
          <a:p>
            <a:r>
              <a:rPr lang="fr-FR" dirty="0"/>
              <a:t>Livres VII-IX livres arithmétiques</a:t>
            </a:r>
          </a:p>
          <a:p>
            <a:r>
              <a:rPr lang="fr-FR" dirty="0">
                <a:solidFill>
                  <a:srgbClr val="FF0000"/>
                </a:solidFill>
              </a:rPr>
              <a:t>Livre X grandeurs incommensurables</a:t>
            </a:r>
          </a:p>
          <a:p>
            <a:r>
              <a:rPr lang="fr-FR" dirty="0"/>
              <a:t>Livres XI-XIII: géométrie des solides</a:t>
            </a:r>
          </a:p>
          <a:p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F6A233C-37C2-48C4-ACA8-26A1A3A6B3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Umar al-</a:t>
            </a:r>
            <a:r>
              <a:rPr lang="fr-FR" dirty="0" err="1"/>
              <a:t>Khayyam</a:t>
            </a:r>
            <a:r>
              <a:rPr lang="fr-FR" dirty="0"/>
              <a:t> (11è siècle)</a:t>
            </a:r>
          </a:p>
          <a:p>
            <a:r>
              <a:rPr lang="fr-FR" dirty="0"/>
              <a:t>« on sait, à partir du livre des Eléments d’Euclide, que ces degrés </a:t>
            </a:r>
            <a:r>
              <a:rPr lang="fr-FR" dirty="0">
                <a:solidFill>
                  <a:schemeClr val="accent1"/>
                </a:solidFill>
              </a:rPr>
              <a:t>[</a:t>
            </a:r>
            <a:r>
              <a:rPr lang="fr-FR" i="1" dirty="0">
                <a:solidFill>
                  <a:schemeClr val="accent1"/>
                </a:solidFill>
              </a:rPr>
              <a:t>ceux des termes de l’algèbre: </a:t>
            </a:r>
            <a:r>
              <a:rPr lang="fr-FR" b="1" i="1" dirty="0">
                <a:solidFill>
                  <a:schemeClr val="accent1"/>
                </a:solidFill>
              </a:rPr>
              <a:t>chose </a:t>
            </a:r>
            <a:r>
              <a:rPr lang="fr-FR" i="1" dirty="0">
                <a:solidFill>
                  <a:schemeClr val="accent1"/>
                </a:solidFill>
              </a:rPr>
              <a:t>ou </a:t>
            </a:r>
            <a:r>
              <a:rPr lang="fr-FR" b="1" i="1" dirty="0">
                <a:solidFill>
                  <a:schemeClr val="accent1"/>
                </a:solidFill>
              </a:rPr>
              <a:t>racine</a:t>
            </a:r>
            <a:r>
              <a:rPr lang="fr-FR" i="1" dirty="0">
                <a:solidFill>
                  <a:schemeClr val="accent1"/>
                </a:solidFill>
              </a:rPr>
              <a:t>, </a:t>
            </a:r>
            <a:r>
              <a:rPr lang="fr-FR" b="1" i="1" dirty="0">
                <a:solidFill>
                  <a:schemeClr val="accent1"/>
                </a:solidFill>
              </a:rPr>
              <a:t>bien </a:t>
            </a:r>
            <a:r>
              <a:rPr lang="fr-FR" i="1" dirty="0">
                <a:solidFill>
                  <a:schemeClr val="accent1"/>
                </a:solidFill>
              </a:rPr>
              <a:t>ou </a:t>
            </a:r>
            <a:r>
              <a:rPr lang="fr-FR" b="1" i="1" dirty="0">
                <a:solidFill>
                  <a:schemeClr val="accent1"/>
                </a:solidFill>
              </a:rPr>
              <a:t>carré</a:t>
            </a:r>
            <a:r>
              <a:rPr lang="fr-FR" i="1" dirty="0">
                <a:solidFill>
                  <a:schemeClr val="accent1"/>
                </a:solidFill>
              </a:rPr>
              <a:t>, </a:t>
            </a:r>
            <a:r>
              <a:rPr lang="fr-FR" b="1" i="1" dirty="0">
                <a:solidFill>
                  <a:schemeClr val="accent1"/>
                </a:solidFill>
              </a:rPr>
              <a:t>cube</a:t>
            </a:r>
            <a:r>
              <a:rPr lang="fr-FR" i="1" dirty="0">
                <a:solidFill>
                  <a:schemeClr val="accent1"/>
                </a:solidFill>
              </a:rPr>
              <a:t>, </a:t>
            </a:r>
            <a:r>
              <a:rPr lang="fr-FR" b="1" i="1" dirty="0">
                <a:solidFill>
                  <a:schemeClr val="accent1"/>
                </a:solidFill>
              </a:rPr>
              <a:t>carré-carré </a:t>
            </a:r>
            <a:r>
              <a:rPr lang="fr-FR" i="1" dirty="0">
                <a:solidFill>
                  <a:schemeClr val="accent1"/>
                </a:solidFill>
              </a:rPr>
              <a:t>etc.</a:t>
            </a:r>
            <a:r>
              <a:rPr lang="fr-FR" dirty="0">
                <a:solidFill>
                  <a:schemeClr val="accent1"/>
                </a:solidFill>
              </a:rPr>
              <a:t>]</a:t>
            </a:r>
            <a:r>
              <a:rPr lang="fr-FR" dirty="0"/>
              <a:t> sont tous </a:t>
            </a:r>
            <a:r>
              <a:rPr lang="fr-FR" b="1" dirty="0"/>
              <a:t>proportionnels</a:t>
            </a:r>
            <a:r>
              <a:rPr lang="fr-FR" dirty="0"/>
              <a:t>, je veux dire que </a:t>
            </a:r>
            <a:r>
              <a:rPr lang="fr-FR" b="1" dirty="0"/>
              <a:t>le rapport de l’unité à la racine </a:t>
            </a:r>
            <a:r>
              <a:rPr lang="fr-FR" dirty="0"/>
              <a:t>est égal au </a:t>
            </a:r>
            <a:r>
              <a:rPr lang="fr-FR" b="1" dirty="0"/>
              <a:t>rapport de la racine au carré</a:t>
            </a:r>
            <a:r>
              <a:rPr lang="fr-FR" dirty="0"/>
              <a:t> et est égal au </a:t>
            </a:r>
            <a:r>
              <a:rPr lang="fr-FR" b="1" dirty="0"/>
              <a:t>rapport du carré au cube… </a:t>
            </a:r>
            <a:r>
              <a:rPr lang="fr-FR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532558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BCE848-6C78-4AED-8958-B041DDE82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« purement algébrique 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E928EF25-87DF-4671-B1CE-8156CF7A9DB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5"/>
                <a:ext cx="6148527" cy="4667250"/>
              </a:xfrm>
            </p:spPr>
            <p:txBody>
              <a:bodyPr>
                <a:normAutofit/>
              </a:bodyPr>
              <a:lstStyle/>
              <a:p>
                <a:r>
                  <a:rPr lang="fr-FR" dirty="0"/>
                  <a:t>Différences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>
                    <a:solidFill>
                      <a:schemeClr val="accent2"/>
                    </a:solidFill>
                  </a:rPr>
                  <a:t>      </a:t>
                </a:r>
                <a:r>
                  <a:rPr lang="fr-FR" dirty="0"/>
                  <a:t>et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br>
                  <a:rPr lang="fr-FR" dirty="0"/>
                </a:br>
                <a:endParaRPr lang="fr-FR" dirty="0"/>
              </a:p>
              <a:p>
                <a:r>
                  <a:rPr lang="fr-FR" dirty="0"/>
                  <a:t>Soit 	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1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>
                    <a:solidFill>
                      <a:schemeClr val="accent2"/>
                    </a:solidFill>
                  </a:rPr>
                  <a:t>  </a:t>
                </a:r>
                <a:r>
                  <a:rPr lang="fr-FR" dirty="0"/>
                  <a:t>et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dirty="0"/>
              </a:p>
              <a:p>
                <a:r>
                  <a:rPr lang="fr-FR" dirty="0"/>
                  <a:t>Ou encore </a:t>
                </a:r>
                <a14:m>
                  <m:oMath xmlns:m="http://schemas.openxmlformats.org/officeDocument/2006/math">
                    <m:r>
                      <a:rPr lang="fr-FR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fr-FR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>
                    <a:solidFill>
                      <a:schemeClr val="accent2"/>
                    </a:solidFill>
                  </a:rPr>
                  <a:t>  </a:t>
                </a:r>
                <a:r>
                  <a:rPr lang="fr-FR" dirty="0"/>
                  <a:t>et </a:t>
                </a:r>
                <a14:m>
                  <m:oMath xmlns:m="http://schemas.openxmlformats.org/officeDocument/2006/math">
                    <m:r>
                      <a:rPr lang="fr-FR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).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dirty="0"/>
              </a:p>
              <a:p>
                <a:r>
                  <a:rPr lang="fr-FR" dirty="0"/>
                  <a:t>Pour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fr-FR" dirty="0"/>
                  <a:t> le signe est celui de</a:t>
                </a:r>
                <a:r>
                  <a:rPr lang="fr-FR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fr-FR" dirty="0"/>
                  <a:t> dans les deux cas </a:t>
                </a:r>
              </a:p>
              <a:p>
                <a:r>
                  <a:rPr lang="fr-FR" dirty="0"/>
                  <a:t>D’où le résultat…</a:t>
                </a:r>
              </a:p>
              <a:p>
                <a:r>
                  <a:rPr lang="fr-FR" dirty="0">
                    <a:solidFill>
                      <a:schemeClr val="bg1">
                        <a:lumMod val="50000"/>
                      </a:schemeClr>
                    </a:solidFill>
                  </a:rPr>
                  <a:t>Variante: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).</m:t>
                    </m:r>
                    <m:r>
                      <a:rPr lang="fr-FR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/>
                  <a:t> </a:t>
                </a:r>
                <a:br>
                  <a:rPr lang="fr-FR" dirty="0"/>
                </a:br>
                <a:r>
                  <a:rPr lang="fr-FR" dirty="0">
                    <a:solidFill>
                      <a:schemeClr val="bg1">
                        <a:lumMod val="50000"/>
                      </a:schemeClr>
                    </a:solidFill>
                  </a:rPr>
                  <a:t>le signe du 2</a:t>
                </a:r>
                <a:r>
                  <a:rPr lang="fr-FR" baseline="30000" dirty="0">
                    <a:solidFill>
                      <a:schemeClr val="bg1">
                        <a:lumMod val="50000"/>
                      </a:schemeClr>
                    </a:solidFill>
                  </a:rPr>
                  <a:t>nd</a:t>
                </a:r>
                <a:r>
                  <a:rPr lang="fr-FR" dirty="0">
                    <a:solidFill>
                      <a:schemeClr val="bg1">
                        <a:lumMod val="50000"/>
                      </a:schemeClr>
                    </a:solidFill>
                  </a:rPr>
                  <a:t> se déduit de celui du 1er</a:t>
                </a: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E928EF25-87DF-4671-B1CE-8156CF7A9D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5"/>
                <a:ext cx="6148527" cy="4667250"/>
              </a:xfrm>
              <a:blipFill>
                <a:blip r:embed="rId2"/>
                <a:stretch>
                  <a:fillRect l="-1685" t="-2089" r="-11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0C011BFD-D3A0-42BA-960B-F983E0E3B32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7084380" y="1825625"/>
                <a:ext cx="4776187" cy="4667250"/>
              </a:xfrm>
            </p:spPr>
            <p:txBody>
              <a:bodyPr>
                <a:normAutofit/>
              </a:bodyPr>
              <a:lstStyle/>
              <a:p>
                <a:r>
                  <a:rPr lang="fr-FR" dirty="0"/>
                  <a:t>Former la différence pour étudier son signe</a:t>
                </a:r>
              </a:p>
              <a:p>
                <a:r>
                  <a:rPr lang="fr-FR" dirty="0"/>
                  <a:t>Définition de la puissance</a:t>
                </a:r>
              </a:p>
              <a:p>
                <a:r>
                  <a:rPr lang="fr-FR" dirty="0"/>
                  <a:t>Factorisation par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𝑜𝑢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dirty="0"/>
              </a:p>
              <a:p>
                <a:r>
                  <a:rPr lang="fr-FR" dirty="0"/>
                  <a:t>Règle des signes</a:t>
                </a:r>
                <a:br>
                  <a:rPr lang="fr-FR" dirty="0"/>
                </a:br>
                <a:endParaRPr lang="fr-FR" dirty="0"/>
              </a:p>
              <a:p>
                <a:r>
                  <a:rPr lang="fr-FR" dirty="0"/>
                  <a:t>Étudier le signe de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fr-FR" dirty="0"/>
                  <a:t> revient à comparer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>
                    <a:solidFill>
                      <a:schemeClr val="tx1"/>
                    </a:solidFill>
                  </a:rPr>
                  <a:t> à </a:t>
                </a:r>
                <a14:m>
                  <m:oMath xmlns:m="http://schemas.openxmlformats.org/officeDocument/2006/math">
                    <m:r>
                      <a:rPr lang="fr-FR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0C011BFD-D3A0-42BA-960B-F983E0E3B3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7084380" y="1825625"/>
                <a:ext cx="4776187" cy="4667250"/>
              </a:xfrm>
              <a:blipFill>
                <a:blip r:embed="rId3"/>
                <a:stretch>
                  <a:fillRect l="-2296" t="-20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3A19E9D2-9F36-4180-8A66-DA00C82FC245}"/>
              </a:ext>
            </a:extLst>
          </p:cNvPr>
          <p:cNvSpPr txBox="1"/>
          <p:nvPr/>
        </p:nvSpPr>
        <p:spPr>
          <a:xfrm>
            <a:off x="6986726" y="1825625"/>
            <a:ext cx="4873841" cy="43443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2FBECB-F560-442B-B37D-F989446F9F3E}"/>
              </a:ext>
            </a:extLst>
          </p:cNvPr>
          <p:cNvSpPr txBox="1"/>
          <p:nvPr/>
        </p:nvSpPr>
        <p:spPr>
          <a:xfrm>
            <a:off x="7420825" y="5706399"/>
            <a:ext cx="443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rgbClr val="FF0000"/>
                </a:solidFill>
              </a:rPr>
              <a:t>Eléments d’une théorie algébrique</a:t>
            </a:r>
          </a:p>
        </p:txBody>
      </p:sp>
    </p:spTree>
    <p:extLst>
      <p:ext uri="{BB962C8B-B14F-4D97-AF65-F5344CB8AC3E}">
        <p14:creationId xmlns:p14="http://schemas.microsoft.com/office/powerpoint/2010/main" val="13234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83FF6A-5BD8-472F-8572-7EF6CFF5A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0" y="366580"/>
            <a:ext cx="11353801" cy="1325563"/>
          </a:xfrm>
        </p:spPr>
        <p:txBody>
          <a:bodyPr/>
          <a:lstStyle/>
          <a:p>
            <a:r>
              <a:rPr lang="fr-FR" dirty="0"/>
              <a:t>L’histoire cachée (1): </a:t>
            </a:r>
            <a:r>
              <a:rPr lang="fr-FR" dirty="0" err="1"/>
              <a:t>Viète</a:t>
            </a:r>
            <a:r>
              <a:rPr lang="fr-FR" dirty="0"/>
              <a:t>, </a:t>
            </a:r>
            <a:r>
              <a:rPr lang="fr-FR" i="1" dirty="0"/>
              <a:t>Art Analytique </a:t>
            </a:r>
            <a:r>
              <a:rPr lang="fr-FR" dirty="0"/>
              <a:t>(1591)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3F894F-C356-4F16-B28D-9C2DD89DF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4166" y="1825625"/>
            <a:ext cx="5548545" cy="4351338"/>
          </a:xfrm>
        </p:spPr>
        <p:txBody>
          <a:bodyPr>
            <a:normAutofit lnSpcReduction="10000"/>
          </a:bodyPr>
          <a:lstStyle/>
          <a:p>
            <a:endParaRPr lang="fr-FR" dirty="0"/>
          </a:p>
          <a:p>
            <a:r>
              <a:rPr lang="fr-FR" dirty="0"/>
              <a:t>Fondation d’un </a:t>
            </a:r>
            <a:r>
              <a:rPr lang="fr-FR" b="1" dirty="0"/>
              <a:t>art d’invention </a:t>
            </a:r>
            <a:r>
              <a:rPr lang="fr-FR" dirty="0"/>
              <a:t>général en mathématique</a:t>
            </a:r>
          </a:p>
          <a:p>
            <a:r>
              <a:rPr lang="fr-FR" dirty="0"/>
              <a:t>… appuyée sur une nouvelle algèbre générale ou « calcul des espèces» = </a:t>
            </a:r>
            <a:r>
              <a:rPr lang="fr-FR" b="1" dirty="0"/>
              <a:t>calcul sur des lettres </a:t>
            </a:r>
            <a:r>
              <a:rPr lang="fr-FR" dirty="0"/>
              <a:t>pour </a:t>
            </a:r>
            <a:r>
              <a:rPr lang="fr-FR" b="1" dirty="0"/>
              <a:t>toutes </a:t>
            </a:r>
            <a:r>
              <a:rPr lang="fr-FR" dirty="0"/>
              <a:t>les grandeurs, connues ou inconnues</a:t>
            </a:r>
          </a:p>
          <a:p>
            <a:r>
              <a:rPr lang="fr-FR" dirty="0"/>
              <a:t>Qui est fondée sur des </a:t>
            </a:r>
            <a:r>
              <a:rPr lang="fr-FR" b="1" dirty="0"/>
              <a:t>principes généraux</a:t>
            </a:r>
            <a:r>
              <a:rPr lang="fr-FR" dirty="0"/>
              <a:t>, qui en font une </a:t>
            </a:r>
            <a:r>
              <a:rPr lang="fr-FR" b="1" dirty="0"/>
              <a:t>théorie démonstrative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467E95B-FBCA-4732-9458-1B6F227CD478}"/>
              </a:ext>
            </a:extLst>
          </p:cNvPr>
          <p:cNvGrpSpPr/>
          <p:nvPr/>
        </p:nvGrpSpPr>
        <p:grpSpPr>
          <a:xfrm>
            <a:off x="204186" y="1908699"/>
            <a:ext cx="6079237" cy="4474266"/>
            <a:chOff x="204186" y="1908699"/>
            <a:chExt cx="6079237" cy="447426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49D8111-A4F5-4E8A-BD63-DE86EF27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4403" y="2031627"/>
              <a:ext cx="5919020" cy="435133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252E01-170B-4892-86EE-4251215DB5DF}"/>
                </a:ext>
              </a:extLst>
            </p:cNvPr>
            <p:cNvSpPr/>
            <p:nvPr/>
          </p:nvSpPr>
          <p:spPr>
            <a:xfrm>
              <a:off x="204186" y="1908699"/>
              <a:ext cx="2982897" cy="488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716467C-B862-401C-A24B-840D8BEFE9A6}"/>
              </a:ext>
            </a:extLst>
          </p:cNvPr>
          <p:cNvCxnSpPr/>
          <p:nvPr/>
        </p:nvCxnSpPr>
        <p:spPr>
          <a:xfrm>
            <a:off x="497150" y="3258105"/>
            <a:ext cx="559885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AFCA87D-AAAB-4953-AB0B-3744B95030FA}"/>
              </a:ext>
            </a:extLst>
          </p:cNvPr>
          <p:cNvCxnSpPr>
            <a:cxnSpLocks/>
          </p:cNvCxnSpPr>
          <p:nvPr/>
        </p:nvCxnSpPr>
        <p:spPr>
          <a:xfrm>
            <a:off x="497150" y="3747856"/>
            <a:ext cx="80786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B4D4378-C00C-4983-83AC-A80B53091AC3}"/>
              </a:ext>
            </a:extLst>
          </p:cNvPr>
          <p:cNvCxnSpPr>
            <a:cxnSpLocks/>
          </p:cNvCxnSpPr>
          <p:nvPr/>
        </p:nvCxnSpPr>
        <p:spPr>
          <a:xfrm>
            <a:off x="1466296" y="4165107"/>
            <a:ext cx="469480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DD0C307-6649-4E92-B5B3-F236AD8F3179}"/>
              </a:ext>
            </a:extLst>
          </p:cNvPr>
          <p:cNvCxnSpPr>
            <a:cxnSpLocks/>
          </p:cNvCxnSpPr>
          <p:nvPr/>
        </p:nvCxnSpPr>
        <p:spPr>
          <a:xfrm>
            <a:off x="464598" y="4592722"/>
            <a:ext cx="563140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C383AFEB-4F06-4A81-9B2A-BFD0A4CAB351}"/>
              </a:ext>
            </a:extLst>
          </p:cNvPr>
          <p:cNvSpPr/>
          <p:nvPr/>
        </p:nvSpPr>
        <p:spPr>
          <a:xfrm rot="21071476">
            <a:off x="6196195" y="2743199"/>
            <a:ext cx="453180" cy="35510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53CDA741-C707-4EF6-ACDB-2F5BE6C4F8B7}"/>
              </a:ext>
            </a:extLst>
          </p:cNvPr>
          <p:cNvSpPr/>
          <p:nvPr/>
        </p:nvSpPr>
        <p:spPr>
          <a:xfrm rot="2247344">
            <a:off x="6217049" y="4651960"/>
            <a:ext cx="453180" cy="35510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161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83FF6A-5BD8-472F-8572-7EF6CFF5A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689" y="118006"/>
            <a:ext cx="5668060" cy="1325563"/>
          </a:xfrm>
        </p:spPr>
        <p:txBody>
          <a:bodyPr/>
          <a:lstStyle/>
          <a:p>
            <a:r>
              <a:rPr lang="fr-FR" dirty="0"/>
              <a:t>L’histoire cachée (2): Borel, </a:t>
            </a:r>
            <a:r>
              <a:rPr lang="fr-FR" i="1" dirty="0"/>
              <a:t>Algèbre </a:t>
            </a:r>
            <a:r>
              <a:rPr lang="fr-FR" dirty="0"/>
              <a:t>(1903)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F8D71F95-6108-477C-9A3B-1D3909F72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8554" y="1825625"/>
            <a:ext cx="5246704" cy="4351338"/>
          </a:xfrm>
        </p:spPr>
        <p:txBody>
          <a:bodyPr/>
          <a:lstStyle/>
          <a:p>
            <a:r>
              <a:rPr lang="fr-FR" dirty="0"/>
              <a:t>L’algèbre générale permet une </a:t>
            </a:r>
            <a:r>
              <a:rPr lang="fr-FR" b="1" dirty="0"/>
              <a:t>théorie générale du signe des fonctions </a:t>
            </a:r>
            <a:r>
              <a:rPr lang="fr-FR" dirty="0"/>
              <a:t>(ici du « trinôme du second degré »)</a:t>
            </a:r>
          </a:p>
          <a:p>
            <a:r>
              <a:rPr lang="fr-FR" dirty="0"/>
              <a:t>L’esprit reste fondamentalement celui de </a:t>
            </a:r>
            <a:r>
              <a:rPr lang="fr-FR" dirty="0" err="1"/>
              <a:t>Viète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D2F6BD-188E-489D-BB05-5E089DE7C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049" y="0"/>
            <a:ext cx="566806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137D98B-38DD-4243-9220-AF5A86ECCBB2}"/>
              </a:ext>
            </a:extLst>
          </p:cNvPr>
          <p:cNvSpPr/>
          <p:nvPr/>
        </p:nvSpPr>
        <p:spPr>
          <a:xfrm>
            <a:off x="2494625" y="497149"/>
            <a:ext cx="1393794" cy="301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0BE68D-ABBC-41C5-A877-0FB48EA2A3DF}"/>
              </a:ext>
            </a:extLst>
          </p:cNvPr>
          <p:cNvSpPr/>
          <p:nvPr/>
        </p:nvSpPr>
        <p:spPr>
          <a:xfrm>
            <a:off x="2922232" y="1825625"/>
            <a:ext cx="1907219" cy="4559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334B86-4042-4D1C-89D8-38EF7FA19880}"/>
              </a:ext>
            </a:extLst>
          </p:cNvPr>
          <p:cNvSpPr/>
          <p:nvPr/>
        </p:nvSpPr>
        <p:spPr>
          <a:xfrm>
            <a:off x="3191522" y="3429000"/>
            <a:ext cx="1393794" cy="301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59B73B-FC16-4995-863B-9BC4586077A8}"/>
              </a:ext>
            </a:extLst>
          </p:cNvPr>
          <p:cNvSpPr/>
          <p:nvPr/>
        </p:nvSpPr>
        <p:spPr>
          <a:xfrm>
            <a:off x="3064275" y="5301448"/>
            <a:ext cx="1765175" cy="301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5910425-C327-45E4-BEE6-8B068E6AE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581" y="4614386"/>
            <a:ext cx="6958419" cy="158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89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D7B971-C0FF-4490-A0C4-795F92551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i="1" dirty="0"/>
              <a:t>Le vilain secret derrière tout cela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6A0199-18D3-4368-9C7F-D96422144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559"/>
            <a:ext cx="10515600" cy="4880316"/>
          </a:xfrm>
        </p:spPr>
        <p:txBody>
          <a:bodyPr>
            <a:normAutofit fontScale="92500"/>
          </a:bodyPr>
          <a:lstStyle/>
          <a:p>
            <a:r>
              <a:rPr lang="fr-FR" dirty="0">
                <a:solidFill>
                  <a:srgbClr val="FF0000"/>
                </a:solidFill>
              </a:rPr>
              <a:t>Aucune de ces méthodes n’est réellement fidèle aux travaux et théories de tous ces mathématiciens </a:t>
            </a:r>
            <a:r>
              <a:rPr lang="fr-FR" dirty="0"/>
              <a:t>: Euclide, </a:t>
            </a:r>
            <a:r>
              <a:rPr lang="fr-FR" dirty="0" err="1"/>
              <a:t>d’al-Khwarizmi</a:t>
            </a:r>
            <a:r>
              <a:rPr lang="fr-FR" dirty="0"/>
              <a:t>, Abu-</a:t>
            </a:r>
            <a:r>
              <a:rPr lang="fr-FR" dirty="0" err="1"/>
              <a:t>Kamil</a:t>
            </a:r>
            <a:r>
              <a:rPr lang="fr-FR" dirty="0"/>
              <a:t>, al-</a:t>
            </a:r>
            <a:r>
              <a:rPr lang="fr-FR" dirty="0" err="1"/>
              <a:t>Kayyam</a:t>
            </a:r>
            <a:r>
              <a:rPr lang="fr-FR" dirty="0"/>
              <a:t>, Peletier du Mans ou Descartes!</a:t>
            </a:r>
          </a:p>
          <a:p>
            <a:r>
              <a:rPr lang="fr-FR" dirty="0"/>
              <a:t>Deux raisons majeures pour cela:</a:t>
            </a:r>
          </a:p>
          <a:p>
            <a:pPr lvl="1"/>
            <a:r>
              <a:rPr lang="fr-FR" dirty="0"/>
              <a:t>Ils ne disposaient pas de </a:t>
            </a:r>
            <a:r>
              <a:rPr lang="fr-FR" b="1" dirty="0"/>
              <a:t>deux notions et théories fondamentales</a:t>
            </a:r>
            <a:r>
              <a:rPr lang="fr-FR" dirty="0"/>
              <a:t>, qui vont main dans la main: le concept de </a:t>
            </a:r>
            <a:r>
              <a:rPr lang="fr-FR" b="1" dirty="0"/>
              <a:t>fonction </a:t>
            </a:r>
            <a:r>
              <a:rPr lang="fr-FR" dirty="0"/>
              <a:t>et une théorie des </a:t>
            </a:r>
            <a:r>
              <a:rPr lang="fr-FR" b="1" dirty="0"/>
              <a:t>nombres réels</a:t>
            </a:r>
            <a:r>
              <a:rPr lang="fr-FR" dirty="0"/>
              <a:t>. </a:t>
            </a:r>
            <a:br>
              <a:rPr lang="fr-FR" dirty="0"/>
            </a:br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i="1" dirty="0"/>
              <a:t>Ils ne cherchaient donc à représenter des nombres dont ils n’avaient pas idée, mais à résoudre </a:t>
            </a:r>
            <a:r>
              <a:rPr lang="fr-FR" b="1" i="1" dirty="0"/>
              <a:t>d’autres problèmes</a:t>
            </a:r>
            <a:r>
              <a:rPr lang="fr-FR" i="1" dirty="0"/>
              <a:t>, très différents</a:t>
            </a:r>
            <a:r>
              <a:rPr lang="fr-FR" dirty="0"/>
              <a:t>.</a:t>
            </a:r>
          </a:p>
          <a:p>
            <a:pPr lvl="1"/>
            <a:r>
              <a:rPr lang="fr-FR" dirty="0"/>
              <a:t>Vous faire comprendre </a:t>
            </a:r>
            <a:r>
              <a:rPr lang="fr-FR" i="1" dirty="0"/>
              <a:t>leurs </a:t>
            </a:r>
            <a:r>
              <a:rPr lang="fr-FR" dirty="0"/>
              <a:t>« vrais » problèmes </a:t>
            </a:r>
            <a:r>
              <a:rPr lang="fr-FR" b="1" dirty="0"/>
              <a:t>nous aurait demandé des heures</a:t>
            </a:r>
            <a:r>
              <a:rPr lang="fr-FR" dirty="0"/>
              <a:t>, et n’aurait pas directement contribué à vous faire comprendre les notions dont vous avez besoin</a:t>
            </a:r>
          </a:p>
          <a:p>
            <a:r>
              <a:rPr lang="fr-FR" dirty="0"/>
              <a:t>Vous pourrez néanmoins explorer (un peu) cette histoire si l’envie vous en prend: consulter le site de Bernard </a:t>
            </a:r>
            <a:r>
              <a:rPr lang="fr-FR" dirty="0" err="1"/>
              <a:t>Ycart</a:t>
            </a:r>
            <a:r>
              <a:rPr lang="fr-FR" dirty="0"/>
              <a:t> ou nos capsules vidéo (à venir)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90409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3863</TotalTime>
  <Words>1432</Words>
  <Application>Microsoft Macintosh PowerPoint</Application>
  <PresentationFormat>Grand écran</PresentationFormat>
  <Paragraphs>157</Paragraphs>
  <Slides>20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  <vt:variant>
        <vt:lpstr>Diaporamas personnalisés</vt:lpstr>
      </vt:variant>
      <vt:variant>
        <vt:i4>5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Liberation Serif</vt:lpstr>
      <vt:lpstr>Wingdings</vt:lpstr>
      <vt:lpstr>Thème Office</vt:lpstr>
      <vt:lpstr>Avertissement</vt:lpstr>
      <vt:lpstr>Le jeu des démonstrations bigarrées - synthèse</vt:lpstr>
      <vt:lpstr>Exposés des groupes + compléments historiques (= histoire « cachée »)</vt:lpstr>
      <vt:lpstr>Une définition « algébrique » commune à toutes les méthodes</vt:lpstr>
      <vt:lpstr>Deux origines: chez Descartes et chez les auteurs médiévaux ou Renaissants</vt:lpstr>
      <vt:lpstr>Méthode des lignes proportionnelles: le « pourquoi » de la multiplication</vt:lpstr>
      <vt:lpstr>Méthode des lignes  proportionnelles</vt:lpstr>
      <vt:lpstr>Méthode des lignes proportionnelles: trois cas de figure à distinguer</vt:lpstr>
      <vt:lpstr>Le grand inspirateur : Descartes (Géométrie, 1637)</vt:lpstr>
      <vt:lpstr>Et par derrière: Euclide, théorème des lignes proportionnelles (livre VI, théorème 2)</vt:lpstr>
      <vt:lpstr>Méthode des aires (1)</vt:lpstr>
      <vt:lpstr>Méthode des aires (2)</vt:lpstr>
      <vt:lpstr>Méthode des aires (3)</vt:lpstr>
      <vt:lpstr>L’histoire cachée: Euclide, al-Khwarizmi </vt:lpstr>
      <vt:lpstr>Méthode par « proportion continue »</vt:lpstr>
      <vt:lpstr>Méthode par proportions: l’histoire cachée</vt:lpstr>
      <vt:lpstr>Méthode « purement algébrique »</vt:lpstr>
      <vt:lpstr>L’histoire cachée (1): Viète, Art Analytique (1591)</vt:lpstr>
      <vt:lpstr>L’histoire cachée (2): Borel, Algèbre (1903)</vt:lpstr>
      <vt:lpstr>Le vilain secret derrière tout cela</vt:lpstr>
      <vt:lpstr>DEF PUISSANCE</vt:lpstr>
      <vt:lpstr>LIGNES PROP</vt:lpstr>
      <vt:lpstr>METHODE AIRES</vt:lpstr>
      <vt:lpstr>METHODE PROPORTION CONT</vt:lpstr>
      <vt:lpstr>METHODE ALGEBRIQUE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jeu des démonstrations bigarrées</dc:title>
  <dc:creator>Alain Bernard</dc:creator>
  <cp:lastModifiedBy>Frédéric LAURENT</cp:lastModifiedBy>
  <cp:revision>43</cp:revision>
  <dcterms:created xsi:type="dcterms:W3CDTF">2021-06-12T12:10:47Z</dcterms:created>
  <dcterms:modified xsi:type="dcterms:W3CDTF">2024-09-20T12:46:45Z</dcterms:modified>
</cp:coreProperties>
</file>