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0" r:id="rId2"/>
    <p:sldId id="256" r:id="rId3"/>
    <p:sldId id="280" r:id="rId4"/>
    <p:sldId id="279" r:id="rId5"/>
    <p:sldId id="257" r:id="rId6"/>
    <p:sldId id="261" r:id="rId7"/>
    <p:sldId id="282" r:id="rId8"/>
    <p:sldId id="259" r:id="rId9"/>
    <p:sldId id="295" r:id="rId10"/>
    <p:sldId id="296" r:id="rId11"/>
    <p:sldId id="290" r:id="rId12"/>
    <p:sldId id="293" r:id="rId13"/>
    <p:sldId id="294" r:id="rId14"/>
    <p:sldId id="297" r:id="rId15"/>
    <p:sldId id="298" r:id="rId16"/>
    <p:sldId id="273" r:id="rId17"/>
    <p:sldId id="274" r:id="rId18"/>
    <p:sldId id="275" r:id="rId19"/>
    <p:sldId id="289" r:id="rId20"/>
    <p:sldId id="299" r:id="rId21"/>
  </p:sldIdLst>
  <p:sldSz cx="12192000" cy="6858000"/>
  <p:notesSz cx="6858000" cy="9144000"/>
  <p:custShowLst>
    <p:custShow name="DEF PUISSANCE" id="0">
      <p:sldLst>
        <p:sld r:id="rId6"/>
        <p:sld r:id="rId7"/>
      </p:sldLst>
    </p:custShow>
    <p:custShow name="LIGNES PROP" id="1">
      <p:sldLst/>
    </p:custShow>
    <p:custShow name="METHODE AIRES" id="2">
      <p:sldLst/>
    </p:custShow>
    <p:custShow name="METHODE PROPORTION CONT" id="3">
      <p:sldLst/>
    </p:custShow>
    <p:custShow name="METHODE ALGEBRIQUE" id="4">
      <p:sldLst>
        <p:sld r:id="rId17"/>
        <p:sld r:id="rId18"/>
        <p:sld r:id="rId19"/>
      </p:sldLst>
    </p:custShow>
  </p:custShow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2692F-B03E-465E-870E-6A64B01119B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4F583-FBE5-4C8D-BFAD-0E322EE875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624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C20583-6810-47B8-803A-D57B8D3612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3D69AC2-39A4-43AF-8F4B-39BBD890B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7FCB87-6E9A-4A41-84B9-26368A07F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2F5F49-61F1-4453-88A0-C570838B7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3E9866-2C26-4728-9C6A-7970C7A4E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739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7AA11-D86A-4001-A2B8-CB4BE9C09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54A803-DD23-47E5-BDF9-3C21CA0DF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C5973D-ED41-48D1-B576-5A6F62B1D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51773A-7804-4390-971B-8428480F1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3F915C-A6F9-4271-A622-016473457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556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CCE6D4-17B5-485E-99C1-68591C72E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857BFFD-B619-4B5C-8EC4-0E252B13D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03A133-6E68-4BA2-B565-9C669C4F8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2D869C-E551-4454-BBB4-61E4A8296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FA3E41-F5DD-4D04-9AF8-A03A2327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5200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55196A-6338-4595-9FED-EA6C67431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CB2013-8534-4316-8819-7429C5DF3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48E971-A0E1-4F28-AAE6-6630EEA20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1B9661-8F9A-4266-A6A0-8A521267F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B8F171-52B8-40EB-A871-27888E98C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9443FB-CC16-4583-AA6D-32D6BD72C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291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9B027F-8C00-4CC9-AC44-C1F707A3C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678E1E-5439-44B0-8BAA-2AC00AD88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9E3FAC-64B8-42EA-BB8C-BF89790291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F81EFD-46AB-418D-BBE6-D609E159EF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3085D5B-4D48-4B2C-80B6-C788B2E234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A7CCD04-FE21-4245-8F8A-EC280507A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F1FF7C0-F3EB-42EE-94D1-52D55B24D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38E24DE-91F5-48AD-A8EA-A1A43F893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095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96FA8D-C920-4546-AF39-B8E62E7BB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7854C66-A628-4D01-BB0B-513BDF8E9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17673-F8C5-4C0F-9F10-BC72B48EC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0B0737E-212C-4DD1-9789-5C92E8D5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291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0284596-D1A9-4485-B2E6-B21AF611F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9A98CFB-FFFA-42F2-86AD-52EB2E041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041439-0E6A-494B-8398-383E5D7FD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967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2A2EE2-F1D3-4314-864C-AF9E9304D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11F52-8167-4E6A-896D-8A6E6AC4A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E3D5F0-C223-4C44-8944-C26A95112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5FCB1AE-A096-478E-B48B-9201711CF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0DF6777-6745-45A7-A79E-D65B4D88F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F456747-4381-4C7F-BA8F-D933ED000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203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9983FA-1720-468A-B6CB-692590D79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F74D83A-5EBA-48C5-AF1A-1BB0A3A47B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28244D-66B8-4B2E-8565-93773D80B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82FD789-2B70-457D-A7EE-AAD457BED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28829A-C014-4914-888A-4FFB9D1C4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A811275-533F-4939-8520-6E5510051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422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ABBD8-BAA2-4272-A8B3-10B4D7F6A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7AE844-AE22-4BB8-A39D-391D344EE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8959B9-5266-49C2-BD57-078C4137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C0F460-3701-4D58-9DD0-164BB105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0A94A0-C0D4-45DB-810A-CA71416C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3648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5075E3F-1DF6-4357-BD1A-24F9A313F2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E6D10CC-F446-4E1F-812D-FEA06A1E6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87EAA6-3989-47BE-9958-F66FB9D65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C1CFA3-0476-49F7-864B-7FAF31D6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E320C6-AB20-4DFD-B466-B527983F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63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F0B2778-0E0C-48C0-8E02-29723E7E2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A0AF6D-0674-4C0C-9672-AF7488B56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6B12C6-E27D-4BB0-B8C4-D32F75A19A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58CAC-986D-4867-B82D-2DFBAEE44893}" type="datetimeFigureOut">
              <a:rPr lang="fr-FR" smtClean="0"/>
              <a:pPr/>
              <a:t>20/09/2024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3AFE6A-CCF3-445A-B5C1-0185DC1E7D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AC2565-D0AF-4AA1-96D3-E5C7837360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661FF-22F7-47F5-A58A-10294B795A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619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4C23C0-9725-4C52-B173-7B275B04A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accent1"/>
                </a:solidFill>
              </a:rPr>
              <a:t>Avertissement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ECE160-8A4A-4401-85A8-B3E519F9F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67406"/>
          </a:xfrm>
        </p:spPr>
        <p:txBody>
          <a:bodyPr>
            <a:norm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fr-FR" sz="2400" b="0" i="0" u="none" strike="noStrike" dirty="0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Ce diaporama est un complément numérique au chapitre 2 de l’ouvrage </a:t>
            </a:r>
            <a:r>
              <a:rPr lang="fr-FR" sz="2400" b="0" i="1" u="none" strike="noStrike" dirty="0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Vivre les mathématiques par des approches historiques, </a:t>
            </a:r>
            <a:r>
              <a:rPr lang="fr-FR" sz="2400" b="0" u="none" strike="noStrike" dirty="0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ADAPT, 2024</a:t>
            </a:r>
            <a:r>
              <a:rPr lang="fr-FR" sz="2400" b="0" i="0" u="none" strike="noStrike" dirty="0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. Il est mis à disposition pour être utilisé en classe, avec ou sans modifications, mais n’a ni valeur de modèle, ni de recette. L’</a:t>
            </a:r>
            <a:r>
              <a:rPr lang="fr-FR" sz="2400" b="0" i="0" u="none" strike="noStrike" dirty="0" err="1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enseignant.e</a:t>
            </a:r>
            <a:r>
              <a:rPr lang="fr-FR" sz="2400" b="0" i="0" u="none" strike="noStrike" dirty="0">
                <a:solidFill>
                  <a:srgbClr val="4A86E8"/>
                </a:solidFill>
                <a:effectLst/>
                <a:latin typeface="Calibri" panose="020F0502020204030204" pitchFamily="34" charset="0"/>
              </a:rPr>
              <a:t> pourra pleinement se l’approprier et l’adapter à la réalité, unique, de sa classe, en comprenant son rôle et sa place dans une séance, ses objectifs et la façon dont il a été pensé et conçu par ses auteurs. Ce travail nécessite la lecture préalable du chapitre auquel il se rattache dans l’ouvrage susdit. </a:t>
            </a:r>
            <a:endParaRPr lang="fr-FR" sz="2400" i="0" u="none" strike="noStrike" dirty="0">
              <a:solidFill>
                <a:srgbClr val="4A86E8"/>
              </a:solidFill>
              <a:latin typeface="Calibri" panose="020F050202020403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sz="2400" dirty="0"/>
              <a:t>Ce diaporama a été conçu en mai 2022 comme un moment de synthèse avec les élèves du travail de l’année sur les « démonstrations bigarrées ». Il s’agit d’une variante de l’ANNEXE 5 destinée à des élèves et intégrant certaines </a:t>
            </a:r>
            <a:r>
              <a:rPr lang="fr-FR" sz="2400"/>
              <a:t>de leurs productions</a:t>
            </a:r>
            <a:r>
              <a:rPr lang="fr-FR" sz="2400" i="1" dirty="0"/>
              <a:t>.</a:t>
            </a:r>
            <a:br>
              <a:rPr lang="fr-FR" sz="2400" dirty="0"/>
            </a:b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96247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85DCB6-C612-412E-BBE7-815BBEB1C9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9177" y="1122363"/>
            <a:ext cx="11628408" cy="2387600"/>
          </a:xfrm>
        </p:spPr>
        <p:txBody>
          <a:bodyPr>
            <a:normAutofit fontScale="90000"/>
          </a:bodyPr>
          <a:lstStyle/>
          <a:p>
            <a:r>
              <a:rPr lang="fr-FR" dirty="0"/>
              <a:t>Le jeu des démonstrations bigarrées pour </a:t>
            </a:r>
            <a:r>
              <a:rPr lang="fr-FR" b="1" dirty="0"/>
              <a:t>étudier la position relative des courbes d’équations </a:t>
            </a:r>
            <a:r>
              <a:rPr lang="fr-FR" b="1" i="1" dirty="0"/>
              <a:t>y=x</a:t>
            </a:r>
            <a:r>
              <a:rPr lang="fr-FR" b="1" dirty="0"/>
              <a:t>, </a:t>
            </a:r>
            <a:r>
              <a:rPr lang="fr-FR" b="1" i="1" dirty="0"/>
              <a:t>y=x²</a:t>
            </a:r>
            <a:r>
              <a:rPr lang="fr-FR" b="1" dirty="0"/>
              <a:t> et </a:t>
            </a:r>
            <a:r>
              <a:rPr lang="fr-FR" b="1" i="1" dirty="0"/>
              <a:t>y=x</a:t>
            </a:r>
            <a:r>
              <a:rPr lang="fr-FR" b="1" i="1" baseline="30000" dirty="0"/>
              <a:t>3</a:t>
            </a:r>
            <a:endParaRPr lang="fr-FR" b="1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F160B12-B3AD-422B-A52D-AFC55FDC67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19 Mai 2022</a:t>
            </a:r>
          </a:p>
          <a:p>
            <a:r>
              <a:rPr lang="fr-FR" dirty="0"/>
              <a:t>IREM de Paris Nord – Lycée Nicolas-Joseph Cugnot</a:t>
            </a:r>
          </a:p>
          <a:p>
            <a:r>
              <a:rPr lang="fr-FR" dirty="0"/>
              <a:t>Alain Bernard – Aymeric FRANCISCO DO CARMO</a:t>
            </a:r>
            <a:br>
              <a:rPr lang="fr-FR" dirty="0"/>
            </a:br>
            <a:r>
              <a:rPr lang="fr-FR" dirty="0"/>
              <a:t> Stéphane </a:t>
            </a:r>
            <a:r>
              <a:rPr lang="fr-FR" dirty="0" err="1"/>
              <a:t>Herrero</a:t>
            </a:r>
            <a:r>
              <a:rPr lang="fr-FR" dirty="0"/>
              <a:t> – Emmanuelle Rocher </a:t>
            </a:r>
          </a:p>
        </p:txBody>
      </p:sp>
    </p:spTree>
    <p:extLst>
      <p:ext uri="{BB962C8B-B14F-4D97-AF65-F5344CB8AC3E}">
        <p14:creationId xmlns:p14="http://schemas.microsoft.com/office/powerpoint/2010/main" val="325829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B7BA0-654D-42BC-B851-935E536D8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63" y="0"/>
            <a:ext cx="10999432" cy="1325563"/>
          </a:xfrm>
        </p:spPr>
        <p:txBody>
          <a:bodyPr>
            <a:normAutofit/>
          </a:bodyPr>
          <a:lstStyle/>
          <a:p>
            <a:r>
              <a:rPr lang="fr-FR" sz="3600" b="1" dirty="0"/>
              <a:t>Une conjecture graphique pour « traduire » le problème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E9E23A-590F-4166-832E-F1A0DDFAC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826" y="1152764"/>
            <a:ext cx="4985552" cy="4788239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On trace les trois </a:t>
            </a:r>
            <a:r>
              <a:rPr lang="fr-FR" b="1" dirty="0"/>
              <a:t>courbes</a:t>
            </a:r>
            <a:r>
              <a:rPr lang="fr-FR" dirty="0"/>
              <a:t> représentant trois </a:t>
            </a:r>
            <a:r>
              <a:rPr lang="fr-FR" b="1" dirty="0"/>
              <a:t>fonctions: </a:t>
            </a:r>
            <a:r>
              <a:rPr lang="fr-FR" dirty="0"/>
              <a:t>identité, carré, cube</a:t>
            </a:r>
          </a:p>
          <a:p>
            <a:r>
              <a:rPr lang="fr-FR" dirty="0"/>
              <a:t>On observe leur </a:t>
            </a:r>
            <a:r>
              <a:rPr lang="fr-FR" b="1" dirty="0"/>
              <a:t>position relative </a:t>
            </a:r>
            <a:r>
              <a:rPr lang="fr-FR" dirty="0"/>
              <a:t>(laquelle est au dessus de l’autre?)</a:t>
            </a:r>
          </a:p>
          <a:p>
            <a:r>
              <a:rPr lang="fr-FR" dirty="0"/>
              <a:t>Et on </a:t>
            </a:r>
            <a:r>
              <a:rPr lang="fr-FR" i="1" dirty="0"/>
              <a:t>constate </a:t>
            </a:r>
            <a:r>
              <a:rPr lang="fr-FR" dirty="0"/>
              <a:t>(sans expliquer!) que cette position est différente suivant que x est plus petit ou plus grand que 1</a:t>
            </a:r>
          </a:p>
          <a:p>
            <a:r>
              <a:rPr lang="fr-FR" dirty="0"/>
              <a:t>On « convertit » un problème graphique en un problème algébrique : Comparer </a:t>
            </a:r>
            <a:r>
              <a:rPr lang="fr-FR" i="1" dirty="0"/>
              <a:t>x</a:t>
            </a:r>
            <a:r>
              <a:rPr lang="fr-FR" dirty="0"/>
              <a:t>, </a:t>
            </a:r>
            <a:r>
              <a:rPr lang="fr-FR" i="1" dirty="0"/>
              <a:t>x²</a:t>
            </a:r>
            <a:r>
              <a:rPr lang="fr-FR" dirty="0"/>
              <a:t> et </a:t>
            </a:r>
            <a:r>
              <a:rPr lang="fr-FR" i="1" dirty="0"/>
              <a:t>x</a:t>
            </a:r>
            <a:r>
              <a:rPr lang="fr-FR" i="1" baseline="30000" dirty="0"/>
              <a:t>3</a:t>
            </a:r>
            <a:r>
              <a:rPr lang="fr-FR" dirty="0"/>
              <a:t> pour </a:t>
            </a:r>
            <a:r>
              <a:rPr lang="fr-FR" i="1" dirty="0"/>
              <a:t>x ≥ 0</a:t>
            </a:r>
            <a:r>
              <a:rPr lang="fr-FR" dirty="0"/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69B428-AFC5-4B61-A3BD-1152ECBFA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116" y="1593491"/>
            <a:ext cx="5966683" cy="4899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AB9D798A-E4C4-44B4-8196-6D90C91DAAD0}"/>
                  </a:ext>
                </a:extLst>
              </p:cNvPr>
              <p:cNvSpPr txBox="1"/>
              <p:nvPr/>
            </p:nvSpPr>
            <p:spPr>
              <a:xfrm>
                <a:off x="8607099" y="2644416"/>
                <a:ext cx="185927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Courbes des fonctions </a:t>
                </a:r>
                <a:br>
                  <a:rPr lang="fr-FR" dirty="0"/>
                </a:br>
                <a:r>
                  <a:rPr lang="fr-FR" dirty="0"/>
                  <a:t>identité (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↦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dirty="0"/>
                  <a:t>), </a:t>
                </a:r>
              </a:p>
              <a:p>
                <a:r>
                  <a:rPr lang="fr-FR" dirty="0"/>
                  <a:t>Carré    (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↦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/>
                  <a:t>) </a:t>
                </a:r>
                <a:br>
                  <a:rPr lang="fr-FR" dirty="0"/>
                </a:br>
                <a:r>
                  <a:rPr lang="fr-FR" dirty="0"/>
                  <a:t>et cube (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↦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dirty="0"/>
                  <a:t>)</a:t>
                </a: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xmlns="" id="{AB9D798A-E4C4-44B4-8196-6D90C91DA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7099" y="2644416"/>
                <a:ext cx="1859279" cy="1477328"/>
              </a:xfrm>
              <a:prstGeom prst="rect">
                <a:avLst/>
              </a:prstGeom>
              <a:blipFill>
                <a:blip r:embed="rId3"/>
                <a:stretch>
                  <a:fillRect l="-2951" t="-2479" b="-57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072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2B7BA0-654D-42BC-B851-935E536D8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r>
              <a:rPr lang="fr-FR" sz="3600" b="1" dirty="0"/>
              <a:t>Trois démonstrations différentes du même résultat dans l’année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E9E23A-590F-4166-832E-F1A0DDFAC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11556"/>
            <a:ext cx="10764915" cy="4788239"/>
          </a:xfrm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dirty="0"/>
              <a:t>En Novembre, deux démonstrations géométriques avec les outils du collège: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/>
              <a:t>La méthode des aires (groupes « Euclide »)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/>
              <a:t>La méthode par les lignes proportionnelles (groupes « Descartes »)</a:t>
            </a:r>
          </a:p>
          <a:p>
            <a:pPr lvl="1">
              <a:buFont typeface="Wingdings" pitchFamily="2" charset="2"/>
              <a:buChar char="Ø"/>
            </a:pPr>
            <a:endParaRPr lang="fr-FR" dirty="0"/>
          </a:p>
          <a:p>
            <a:r>
              <a:rPr lang="fr-FR" dirty="0"/>
              <a:t>Cette semaine , une démonstration algébriques avec les outils de seconde:</a:t>
            </a:r>
          </a:p>
          <a:p>
            <a:pPr lvl="1">
              <a:buFont typeface="Wingdings" pitchFamily="2" charset="2"/>
              <a:buChar char="Ø"/>
            </a:pPr>
            <a:r>
              <a:rPr lang="fr-FR" dirty="0"/>
              <a:t>La méthode algébrique</a:t>
            </a:r>
          </a:p>
          <a:p>
            <a:pPr lvl="1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789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191A66-5B42-44C7-BADC-AC718F114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358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Le point commun à toutes les méthodes: la définition des </a:t>
            </a:r>
            <a:r>
              <a:rPr lang="fr-FR" sz="3600" b="1" u="sng" dirty="0"/>
              <a:t>puissances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7BBD8222-AAC3-489B-A069-8B7CF90849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74680" cy="2492375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fr-FR" dirty="0"/>
                  <a:t>les </a:t>
                </a:r>
                <a:r>
                  <a:rPr lang="fr-FR" b="1" dirty="0"/>
                  <a:t>puissances</a:t>
                </a:r>
                <a:r>
                  <a:rPr lang="fr-FR" dirty="0"/>
                  <a:t> d’un nombre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fr-FR" dirty="0"/>
                  <a:t>, </a:t>
                </a:r>
                <a:r>
                  <a:rPr lang="fr-FR" dirty="0">
                    <a:solidFill>
                      <a:srgbClr val="FF0000"/>
                    </a:solidFill>
                  </a:rPr>
                  <a:t>à partir de l’unité</a:t>
                </a:r>
                <a:r>
                  <a:rPr lang="fr-FR" dirty="0"/>
                  <a:t>, sont les nombres qu’on obtient </a:t>
                </a:r>
                <a:r>
                  <a:rPr lang="fr-FR" dirty="0">
                    <a:solidFill>
                      <a:srgbClr val="FF0000"/>
                    </a:solidFill>
                  </a:rPr>
                  <a:t>en partant de 1</a:t>
                </a:r>
                <a:r>
                  <a:rPr lang="fr-FR" dirty="0"/>
                  <a:t>, en multipliant toujours par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fr-FR" i="1" dirty="0"/>
                  <a:t> </a:t>
                </a:r>
                <a:r>
                  <a:rPr lang="fr-FR" dirty="0"/>
                  <a:t>: </a:t>
                </a:r>
                <a:br>
                  <a:rPr lang="fr-FR" i="1" dirty="0">
                    <a:solidFill>
                      <a:srgbClr val="FF0000"/>
                    </a:solidFill>
                  </a:rPr>
                </a:b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fr-F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fr-FR" dirty="0"/>
                  <a:t> (1</a:t>
                </a:r>
                <a:r>
                  <a:rPr lang="fr-FR" baseline="30000" dirty="0"/>
                  <a:t>ère</a:t>
                </a:r>
                <a:r>
                  <a:rPr lang="fr-FR" dirty="0"/>
                  <a:t> puissance),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fr-F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/>
                  <a:t> (carré),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fr-F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fr-FR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fr-F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dirty="0"/>
                  <a:t> (cube)…</a:t>
                </a:r>
              </a:p>
              <a:p>
                <a:pPr marL="0" indent="0">
                  <a:buNone/>
                </a:pPr>
                <a:endParaRPr lang="fr-FR" dirty="0"/>
              </a:p>
              <a:p>
                <a:pPr marL="0" indent="0">
                  <a:buNone/>
                </a:pPr>
                <a:r>
                  <a:rPr lang="fr-FR" dirty="0"/>
                  <a:t>Cette définition est légèrement différente de celle qu’on vous a donnée depuis le collège…</a:t>
                </a:r>
              </a:p>
              <a:p>
                <a:pPr marL="0" indent="0">
                  <a:buNone/>
                </a:pPr>
                <a:endParaRPr lang="fr-FR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xmlns="" id="{7BBD8222-AAC3-489B-A069-8B7CF90849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74680" cy="2492375"/>
              </a:xfrm>
              <a:blipFill>
                <a:blip r:embed="rId2"/>
                <a:stretch>
                  <a:fillRect l="-1188" t="-5379" r="-1019" b="-342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FB93DDFA-54A4-47D5-A68B-6A7135A914E3}"/>
                  </a:ext>
                </a:extLst>
              </p:cNvPr>
              <p:cNvSpPr txBox="1"/>
              <p:nvPr/>
            </p:nvSpPr>
            <p:spPr>
              <a:xfrm>
                <a:off x="2052320" y="4297680"/>
                <a:ext cx="2682016" cy="11374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dirty="0"/>
                  <a:t>Définition courante: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fr-FR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×…×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groupChr>
                        </m:e>
                        <m:lim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𝒇𝒐𝒊𝒔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𝒍𝒆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𝒕𝒆𝒓𝒎𝒆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lim>
                      </m:limLow>
                    </m:oMath>
                  </m:oMathPara>
                </a14:m>
                <a:endParaRPr lang="fr-FR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B93DDFA-54A4-47D5-A68B-6A7135A91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2320" y="4297680"/>
                <a:ext cx="2682016" cy="1137491"/>
              </a:xfrm>
              <a:prstGeom prst="rect">
                <a:avLst/>
              </a:prstGeom>
              <a:blipFill>
                <a:blip r:embed="rId3"/>
                <a:stretch>
                  <a:fillRect l="-3636" t="-4278" r="-2273" b="-42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D9D0F00-D3C9-432B-87EE-9B7FEE4D2E27}"/>
                  </a:ext>
                </a:extLst>
              </p:cNvPr>
              <p:cNvSpPr txBox="1"/>
              <p:nvPr/>
            </p:nvSpPr>
            <p:spPr>
              <a:xfrm>
                <a:off x="6936740" y="4316822"/>
                <a:ext cx="3282950" cy="1135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400" dirty="0"/>
                  <a:t>Définition « améliorée »: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fr-FR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fr-FR" sz="2400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fr-F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×…×</m:t>
                              </m:r>
                              <m:r>
                                <a:rPr lang="fr-FR" sz="2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groupChr>
                        </m:e>
                        <m:lim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𝒎𝒖𝒍𝒕𝒊𝒑𝒍𝒊𝒄𝒂𝒕𝒊𝒐𝒏𝒔</m:t>
                          </m:r>
                        </m:lim>
                      </m:limLow>
                    </m:oMath>
                  </m:oMathPara>
                </a14:m>
                <a:endParaRPr lang="fr-FR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9D0F00-D3C9-432B-87EE-9B7FEE4D2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740" y="4316822"/>
                <a:ext cx="3282950" cy="1135567"/>
              </a:xfrm>
              <a:prstGeom prst="rect">
                <a:avLst/>
              </a:prstGeom>
              <a:blipFill>
                <a:blip r:embed="rId4"/>
                <a:stretch>
                  <a:fillRect l="-2974" t="-4301" r="-2045" b="-537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47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171B09-B82A-46F9-B60C-0868AD813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358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Les origines de cette définition: chez Descartes (1596 – 1650) et chez les auteurs médiévaux ou Renaissants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3F962A3-50DC-485C-991D-EB2B9C8850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4568" y="4752394"/>
            <a:ext cx="5666704" cy="11543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CC08185-1FF0-4559-BAD3-08BB2AE71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6" y="1871926"/>
            <a:ext cx="6542468" cy="23216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8519704-AEC1-4FC1-8276-FCF9BCA6A1BE}"/>
                  </a:ext>
                </a:extLst>
              </p:cNvPr>
              <p:cNvSpPr/>
              <p:nvPr/>
            </p:nvSpPr>
            <p:spPr>
              <a:xfrm>
                <a:off x="844568" y="5906743"/>
                <a:ext cx="5712846" cy="475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fr-FR" sz="24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sSup>
                        <m:sSupPr>
                          <m:ctrlP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sSup>
                        <m:sSupPr>
                          <m:ctrlP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fr-FR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sSup>
                        <m:sSupPr>
                          <m:ctrlP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  <m:sSup>
                        <m:sSupPr>
                          <m:ctrlP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sup>
                      </m:sSup>
                      <m:sSup>
                        <m:sSupPr>
                          <m:ctrlP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sup>
                      </m:sSup>
                      <m:sSup>
                        <m:sSupPr>
                          <m:ctrlP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fr-FR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fr-FR" sz="2400" b="1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08519704-AEC1-4FC1-8276-FCF9BCA6A1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68" y="5906743"/>
                <a:ext cx="5712846" cy="475451"/>
              </a:xfrm>
              <a:prstGeom prst="rect">
                <a:avLst/>
              </a:prstGeom>
              <a:blipFill>
                <a:blip r:embed="rId4"/>
                <a:stretch>
                  <a:fillRect l="-32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ZoneTexte 6">
            <a:extLst>
              <a:ext uri="{FF2B5EF4-FFF2-40B4-BE49-F238E27FC236}">
                <a16:creationId xmlns:a16="http://schemas.microsoft.com/office/drawing/2014/main" id="{0AE7A6C9-A060-4E57-96C1-F7D97E6B320B}"/>
              </a:ext>
            </a:extLst>
          </p:cNvPr>
          <p:cNvSpPr txBox="1"/>
          <p:nvPr/>
        </p:nvSpPr>
        <p:spPr>
          <a:xfrm>
            <a:off x="6945250" y="1760166"/>
            <a:ext cx="4623573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dirty="0"/>
              <a:t>Descartes dans sa Géométrie (1637)</a:t>
            </a:r>
          </a:p>
          <a:p>
            <a:pPr marL="342900" indent="-342900">
              <a:buFontTx/>
              <a:buChar char="-"/>
            </a:pPr>
            <a:r>
              <a:rPr lang="fr-FR" sz="2200" dirty="0"/>
              <a:t>Introduction d’une nouvelle algèbre</a:t>
            </a:r>
            <a:br>
              <a:rPr lang="fr-FR" sz="2200" dirty="0"/>
            </a:br>
            <a:r>
              <a:rPr lang="fr-FR" sz="2200" dirty="0"/>
              <a:t>symbolique</a:t>
            </a:r>
          </a:p>
          <a:p>
            <a:pPr marL="342900" indent="-342900">
              <a:buFontTx/>
              <a:buChar char="-"/>
            </a:pPr>
            <a:r>
              <a:rPr lang="fr-FR" sz="2200" dirty="0"/>
              <a:t>Et d’une notation « exponentielle »</a:t>
            </a:r>
            <a:br>
              <a:rPr lang="fr-FR" sz="2200" dirty="0"/>
            </a:br>
            <a:r>
              <a:rPr lang="fr-FR" sz="2200" dirty="0"/>
              <a:t>pour les puissances </a:t>
            </a:r>
            <a:r>
              <a:rPr lang="fr-FR" sz="2200" i="1" dirty="0" err="1"/>
              <a:t>aa</a:t>
            </a:r>
            <a:r>
              <a:rPr lang="fr-FR" sz="2200" dirty="0"/>
              <a:t>, </a:t>
            </a:r>
            <a:r>
              <a:rPr lang="fr-FR" sz="2200" i="1" dirty="0" err="1"/>
              <a:t>aaa</a:t>
            </a:r>
            <a:r>
              <a:rPr lang="fr-FR" sz="2200" dirty="0"/>
              <a:t> …</a:t>
            </a:r>
          </a:p>
          <a:p>
            <a:pPr marL="342900" indent="-342900">
              <a:buFontTx/>
              <a:buChar char="-"/>
            </a:pPr>
            <a:r>
              <a:rPr lang="fr-FR" sz="2200" i="1" dirty="0">
                <a:solidFill>
                  <a:schemeClr val="bg1">
                    <a:lumMod val="50000"/>
                  </a:schemeClr>
                </a:solidFill>
              </a:rPr>
              <a:t>Les lettres désignent chez lui des </a:t>
            </a:r>
            <a:br>
              <a:rPr lang="fr-FR" sz="2200" i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sz="2200" i="1" dirty="0">
                <a:solidFill>
                  <a:schemeClr val="bg1">
                    <a:lumMod val="50000"/>
                  </a:schemeClr>
                </a:solidFill>
              </a:rPr>
              <a:t>lignes, pas des nombres!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28AD61-E44A-491E-886A-3056630E0567}"/>
              </a:ext>
            </a:extLst>
          </p:cNvPr>
          <p:cNvSpPr txBox="1"/>
          <p:nvPr/>
        </p:nvSpPr>
        <p:spPr>
          <a:xfrm>
            <a:off x="6720397" y="4455842"/>
            <a:ext cx="54716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/>
              <a:t>Peletier du Mans dans son Algèbre (1584)</a:t>
            </a:r>
          </a:p>
          <a:p>
            <a:pPr marL="342900" indent="-342900">
              <a:buFontTx/>
              <a:buChar char="-"/>
            </a:pPr>
            <a:r>
              <a:rPr lang="fr-FR" sz="2200" dirty="0"/>
              <a:t>Introduction d’une </a:t>
            </a:r>
            <a:r>
              <a:rPr lang="fr-FR" sz="2200" i="1" dirty="0"/>
              <a:t>autre </a:t>
            </a:r>
            <a:r>
              <a:rPr lang="fr-FR" sz="2200" dirty="0"/>
              <a:t>algèbre</a:t>
            </a:r>
            <a:br>
              <a:rPr lang="fr-FR" sz="2200" dirty="0"/>
            </a:br>
            <a:r>
              <a:rPr lang="fr-FR" sz="2200" dirty="0"/>
              <a:t>symbolique </a:t>
            </a:r>
            <a:r>
              <a:rPr lang="fr-FR" sz="2200" dirty="0" err="1"/>
              <a:t>Rx</a:t>
            </a:r>
            <a:r>
              <a:rPr lang="fr-FR" sz="2200" dirty="0"/>
              <a:t> = </a:t>
            </a:r>
            <a:r>
              <a:rPr lang="fr-FR" sz="2200" dirty="0" err="1"/>
              <a:t>radix</a:t>
            </a:r>
            <a:r>
              <a:rPr lang="fr-FR" sz="2200" dirty="0"/>
              <a:t>, Cs = cens etc.</a:t>
            </a:r>
          </a:p>
          <a:p>
            <a:pPr marL="342900" indent="-342900">
              <a:buFontTx/>
              <a:buChar char="-"/>
            </a:pPr>
            <a:r>
              <a:rPr lang="fr-FR" sz="2200" dirty="0"/>
              <a:t>Les termes de l’algèbre apparaissent</a:t>
            </a:r>
            <a:br>
              <a:rPr lang="fr-FR" sz="2200" dirty="0"/>
            </a:br>
            <a:r>
              <a:rPr lang="fr-FR" sz="2200" dirty="0"/>
              <a:t>comme une progression, ce que vous appellerait une « suite » l’année prochaine.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8D23C782-ECB7-4263-ADF3-E19D9F41D33A}"/>
              </a:ext>
            </a:extLst>
          </p:cNvPr>
          <p:cNvSpPr/>
          <p:nvPr/>
        </p:nvSpPr>
        <p:spPr>
          <a:xfrm rot="21414772" flipH="1">
            <a:off x="5882499" y="3287069"/>
            <a:ext cx="1337948" cy="2182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8CA0C2-408E-4519-A0AC-C2F8448ABD87}"/>
              </a:ext>
            </a:extLst>
          </p:cNvPr>
          <p:cNvSpPr/>
          <p:nvPr/>
        </p:nvSpPr>
        <p:spPr>
          <a:xfrm>
            <a:off x="5455920" y="3322320"/>
            <a:ext cx="355600" cy="4572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868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E51C2F-B1F6-4030-A744-AC1CCFCC4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La méthode de démonstration par les 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F805B7-95FF-49D2-9D93-BDCC212AB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211" y="1825624"/>
            <a:ext cx="10515600" cy="4797117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/>
              <a:t>On part D’OBJETS GEOMETRIQUES abstraits</a:t>
            </a:r>
            <a:endParaRPr lang="fr-FR" dirty="0"/>
          </a:p>
          <a:p>
            <a:pPr lvl="1"/>
            <a:r>
              <a:rPr lang="fr-FR" dirty="0"/>
              <a:t>Des </a:t>
            </a:r>
            <a:r>
              <a:rPr lang="fr-FR" b="1" dirty="0"/>
              <a:t>segments et surfaces rectangulaires ou carrées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/>
              <a:t>qu’on peut composer, retrancher, comparer entre eux…</a:t>
            </a:r>
          </a:p>
          <a:p>
            <a:r>
              <a:rPr lang="fr-FR" b="1" dirty="0"/>
              <a:t>On leur ASSOCIE DES NOMBRES (comme dans </a:t>
            </a:r>
          </a:p>
          <a:p>
            <a:pPr>
              <a:buNone/>
            </a:pPr>
            <a:r>
              <a:rPr lang="fr-FR" b="1" dirty="0"/>
              <a:t>le DTL de Novembre !)</a:t>
            </a:r>
            <a:r>
              <a:rPr lang="fr-FR" dirty="0"/>
              <a:t>: </a:t>
            </a:r>
          </a:p>
          <a:p>
            <a:pPr lvl="1"/>
            <a:r>
              <a:rPr lang="fr-FR" dirty="0"/>
              <a:t>ayant fixé un </a:t>
            </a:r>
            <a:r>
              <a:rPr lang="fr-FR" b="1" dirty="0"/>
              <a:t>segment unité </a:t>
            </a:r>
            <a:r>
              <a:rPr lang="fr-FR" dirty="0"/>
              <a:t>et une </a:t>
            </a:r>
            <a:r>
              <a:rPr lang="fr-FR" b="1" dirty="0"/>
              <a:t>aire unité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/>
              <a:t>ils peuvent représenter des nombres (connus ou </a:t>
            </a:r>
            <a:br>
              <a:rPr lang="fr-FR" dirty="0"/>
            </a:br>
            <a:r>
              <a:rPr lang="fr-FR" dirty="0"/>
              <a:t>inconnus), qui sont leurs longueurs ou leurs aires</a:t>
            </a:r>
          </a:p>
          <a:p>
            <a:r>
              <a:rPr lang="fr-FR" b="1" dirty="0"/>
              <a:t>REGLES DE DEDUCTION (définitions et théorèmes)</a:t>
            </a:r>
            <a:r>
              <a:rPr lang="fr-FR" dirty="0"/>
              <a:t>:</a:t>
            </a:r>
          </a:p>
          <a:p>
            <a:pPr lvl="1"/>
            <a:r>
              <a:rPr lang="fr-FR" dirty="0"/>
              <a:t>Quel rapport entre </a:t>
            </a:r>
            <a:r>
              <a:rPr lang="fr-FR" b="1" dirty="0"/>
              <a:t>opérations sur les objets </a:t>
            </a:r>
            <a:br>
              <a:rPr lang="fr-FR" b="1" dirty="0"/>
            </a:br>
            <a:r>
              <a:rPr lang="fr-FR" b="1" dirty="0"/>
              <a:t>et opérations sur les nombres</a:t>
            </a:r>
            <a:r>
              <a:rPr lang="fr-FR" dirty="0"/>
              <a:t> associés</a:t>
            </a:r>
          </a:p>
          <a:p>
            <a:pPr lvl="1"/>
            <a:r>
              <a:rPr lang="fr-FR" dirty="0"/>
              <a:t>Quel rapport entre les opérations sur les </a:t>
            </a:r>
            <a:r>
              <a:rPr lang="fr-FR" b="1" dirty="0"/>
              <a:t>segments, </a:t>
            </a:r>
            <a:br>
              <a:rPr lang="fr-FR" b="1" dirty="0"/>
            </a:br>
            <a:r>
              <a:rPr lang="fr-FR" dirty="0"/>
              <a:t>et les opérations sur les </a:t>
            </a:r>
            <a:r>
              <a:rPr lang="fr-FR" b="1" dirty="0"/>
              <a:t>surfaces</a:t>
            </a:r>
            <a:r>
              <a:rPr lang="fr-FR" dirty="0"/>
              <a:t>?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7E244F9A-D785-4739-B07B-FBF0E2C94F0F}"/>
              </a:ext>
            </a:extLst>
          </p:cNvPr>
          <p:cNvGrpSpPr/>
          <p:nvPr/>
        </p:nvGrpSpPr>
        <p:grpSpPr>
          <a:xfrm>
            <a:off x="7611832" y="3009388"/>
            <a:ext cx="4585087" cy="1214794"/>
            <a:chOff x="7611832" y="2851825"/>
            <a:chExt cx="4585087" cy="1214794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217F1BBC-0610-400B-A51D-53CDAD941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11832" y="2851825"/>
              <a:ext cx="2446986" cy="1154349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0DFCBDA-9A39-473A-9E9E-DB4E7B66E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10542" y="2873359"/>
              <a:ext cx="2086377" cy="119326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13156DAC-2516-4FA1-BD5F-829924DAB335}"/>
              </a:ext>
            </a:extLst>
          </p:cNvPr>
          <p:cNvGrpSpPr/>
          <p:nvPr/>
        </p:nvGrpSpPr>
        <p:grpSpPr>
          <a:xfrm>
            <a:off x="8639180" y="1375532"/>
            <a:ext cx="2839277" cy="1377747"/>
            <a:chOff x="8639180" y="1375532"/>
            <a:chExt cx="2839277" cy="137774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D7A06C1-E67E-413A-8293-00D58EC02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39180" y="1375532"/>
              <a:ext cx="2839277" cy="450092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39B6D6E-E5E2-4EF9-B326-E1BDD332C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39180" y="1844764"/>
              <a:ext cx="2595565" cy="908515"/>
            </a:xfrm>
            <a:prstGeom prst="rect">
              <a:avLst/>
            </a:prstGeom>
          </p:spPr>
        </p:pic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CCB65D1A-49F9-49FB-A036-E8FE27A807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3771" y="4502562"/>
            <a:ext cx="3422818" cy="2047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3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1603" y="2095052"/>
            <a:ext cx="5744397" cy="270534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/>
          <p:nvPr/>
        </p:nvSpPr>
        <p:spPr>
          <a:xfrm>
            <a:off x="2892210" y="3638281"/>
            <a:ext cx="1660740" cy="881163"/>
          </a:xfrm>
          <a:prstGeom prst="rect">
            <a:avLst/>
          </a:prstGeom>
          <a:solidFill>
            <a:srgbClr val="D8E2F3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1.x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1.x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>
            <a:spLocks noGrp="1"/>
          </p:cNvSpPr>
          <p:nvPr>
            <p:ph type="title"/>
          </p:nvPr>
        </p:nvSpPr>
        <p:spPr>
          <a:xfrm>
            <a:off x="189781" y="114958"/>
            <a:ext cx="1185269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 sz="3600" b="1" dirty="0"/>
              <a:t>Les origines de cette méthode : Euclide (3</a:t>
            </a:r>
            <a:r>
              <a:rPr lang="fr-FR" sz="3600" b="1" baseline="30000" dirty="0"/>
              <a:t>ème</a:t>
            </a:r>
            <a:r>
              <a:rPr lang="fr-FR" sz="3600" b="1" dirty="0"/>
              <a:t> siècle av. J.-C.) et Al-</a:t>
            </a:r>
            <a:r>
              <a:rPr lang="fr-FR" sz="3600" b="1" dirty="0" err="1"/>
              <a:t>Khwarizmi</a:t>
            </a:r>
            <a:r>
              <a:rPr lang="fr-FR" sz="3600" b="1" dirty="0"/>
              <a:t> (9</a:t>
            </a:r>
            <a:r>
              <a:rPr lang="fr-FR" sz="3600" b="1" baseline="30000" dirty="0"/>
              <a:t>ème</a:t>
            </a:r>
            <a:r>
              <a:rPr lang="fr-FR" sz="3600" b="1" dirty="0"/>
              <a:t> siècle)</a:t>
            </a:r>
            <a:endParaRPr sz="3600" b="1"/>
          </a:p>
        </p:txBody>
      </p:sp>
      <p:sp>
        <p:nvSpPr>
          <p:cNvPr id="108" name="Google Shape;108;p4"/>
          <p:cNvSpPr txBox="1">
            <a:spLocks noGrp="1"/>
          </p:cNvSpPr>
          <p:nvPr>
            <p:ph type="body" idx="2"/>
          </p:nvPr>
        </p:nvSpPr>
        <p:spPr>
          <a:xfrm>
            <a:off x="6118933" y="1690689"/>
            <a:ext cx="5744395" cy="315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/>
              <a:t>Traité d’algèbre et d’almuqabale d’Al-Khwarizmi  (9</a:t>
            </a:r>
            <a:r>
              <a:rPr lang="fr-FR" baseline="30000"/>
              <a:t>ème</a:t>
            </a:r>
            <a:r>
              <a:rPr lang="fr-FR"/>
              <a:t> siècle)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/>
              <a:t>Nous partons du carré AB, qui représente le bien </a:t>
            </a:r>
            <a:r>
              <a:rPr lang="fr-FR">
                <a:solidFill>
                  <a:schemeClr val="accent1"/>
                </a:solidFill>
              </a:rPr>
              <a:t>[</a:t>
            </a:r>
            <a:r>
              <a:rPr lang="fr-FR" i="1">
                <a:solidFill>
                  <a:schemeClr val="accent1"/>
                </a:solidFill>
              </a:rPr>
              <a:t>x</a:t>
            </a:r>
            <a:r>
              <a:rPr lang="fr-FR" baseline="30000">
                <a:solidFill>
                  <a:schemeClr val="accent1"/>
                </a:solidFill>
              </a:rPr>
              <a:t>2</a:t>
            </a:r>
            <a:r>
              <a:rPr lang="fr-FR">
                <a:solidFill>
                  <a:schemeClr val="accent1"/>
                </a:solidFill>
              </a:rPr>
              <a:t>]</a:t>
            </a:r>
            <a:r>
              <a:rPr lang="fr-FR"/>
              <a:t>.  (…) Nous divisons en deux pour cela les dix, qui font cinq, et nous construisons deux rectangles sur deux côtés du carré AB, savoir G et D, dont la longueur est cinq, (…) tandis que leur largeur est égale au côté du carré AB </a:t>
            </a:r>
            <a:r>
              <a:rPr lang="fr-FR">
                <a:solidFill>
                  <a:schemeClr val="accent1"/>
                </a:solidFill>
              </a:rPr>
              <a:t>[= la racine, </a:t>
            </a:r>
            <a:r>
              <a:rPr lang="fr-FR" i="1">
                <a:solidFill>
                  <a:schemeClr val="accent1"/>
                </a:solidFill>
              </a:rPr>
              <a:t>x</a:t>
            </a:r>
            <a:r>
              <a:rPr lang="fr-FR">
                <a:solidFill>
                  <a:schemeClr val="accent1"/>
                </a:solidFill>
              </a:rPr>
              <a:t>]</a:t>
            </a:r>
            <a:r>
              <a:rPr lang="fr-FR"/>
              <a:t>. Il reste alors un carré opposé au coin du carré AB. Il est égal à cinq multiplié par cinq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328671" y="1564764"/>
            <a:ext cx="541783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Euclide, </a:t>
            </a:r>
            <a:r>
              <a:rPr lang="fr-FR" sz="28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Eléments</a:t>
            </a:r>
            <a:r>
              <a:rPr lang="fr-FR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II </a:t>
            </a:r>
            <a:r>
              <a:rPr lang="fr-FR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(trad. BV 1990) </a:t>
            </a:r>
            <a:endParaRPr/>
          </a:p>
        </p:txBody>
      </p:sp>
      <p:pic>
        <p:nvPicPr>
          <p:cNvPr id="110" name="Google Shape;11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04646" y="4707982"/>
            <a:ext cx="2179320" cy="188087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 txBox="1"/>
          <p:nvPr/>
        </p:nvSpPr>
        <p:spPr>
          <a:xfrm>
            <a:off x="10067275" y="5122921"/>
            <a:ext cx="29296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/>
          </a:p>
        </p:txBody>
      </p:sp>
      <p:sp>
        <p:nvSpPr>
          <p:cNvPr id="112" name="Google Shape;112;p4"/>
          <p:cNvSpPr txBox="1"/>
          <p:nvPr/>
        </p:nvSpPr>
        <p:spPr>
          <a:xfrm>
            <a:off x="9331908" y="4431067"/>
            <a:ext cx="29296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/>
          </a:p>
        </p:txBody>
      </p:sp>
      <p:sp>
        <p:nvSpPr>
          <p:cNvPr id="113" name="Google Shape;113;p4"/>
          <p:cNvSpPr txBox="1"/>
          <p:nvPr/>
        </p:nvSpPr>
        <p:spPr>
          <a:xfrm>
            <a:off x="9331907" y="5031666"/>
            <a:ext cx="3713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fr-FR" sz="1800" i="1" baseline="30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114" name="Google Shape;114;p4"/>
          <p:cNvSpPr txBox="1"/>
          <p:nvPr/>
        </p:nvSpPr>
        <p:spPr>
          <a:xfrm>
            <a:off x="10029138" y="5855886"/>
            <a:ext cx="29296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sp>
        <p:nvSpPr>
          <p:cNvPr id="115" name="Google Shape;115;p4"/>
          <p:cNvSpPr txBox="1"/>
          <p:nvPr/>
        </p:nvSpPr>
        <p:spPr>
          <a:xfrm>
            <a:off x="8535051" y="4764175"/>
            <a:ext cx="431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  <p:pic>
        <p:nvPicPr>
          <p:cNvPr id="116" name="Google Shape;116;p4"/>
          <p:cNvPicPr preferRelativeResize="0"/>
          <p:nvPr/>
        </p:nvPicPr>
        <p:blipFill rotWithShape="1">
          <a:blip r:embed="rId5" cstate="print">
            <a:alphaModFix/>
          </a:blip>
          <a:srcRect/>
          <a:stretch/>
        </p:blipFill>
        <p:spPr>
          <a:xfrm>
            <a:off x="360050" y="4764181"/>
            <a:ext cx="5833056" cy="881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8709" y="5647180"/>
            <a:ext cx="5744397" cy="11560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" name="Google Shape;118;p4"/>
          <p:cNvGrpSpPr/>
          <p:nvPr/>
        </p:nvGrpSpPr>
        <p:grpSpPr>
          <a:xfrm>
            <a:off x="1942450" y="3268949"/>
            <a:ext cx="1607640" cy="1019619"/>
            <a:chOff x="1942450" y="3268949"/>
            <a:chExt cx="1607640" cy="1019619"/>
          </a:xfrm>
        </p:grpSpPr>
        <p:sp>
          <p:nvSpPr>
            <p:cNvPr id="119" name="Google Shape;119;p4"/>
            <p:cNvSpPr txBox="1"/>
            <p:nvPr/>
          </p:nvSpPr>
          <p:spPr>
            <a:xfrm>
              <a:off x="1942450" y="3919236"/>
              <a:ext cx="29296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i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x</a:t>
              </a:r>
              <a:endParaRPr/>
            </a:p>
          </p:txBody>
        </p:sp>
        <p:sp>
          <p:nvSpPr>
            <p:cNvPr id="120" name="Google Shape;120;p4"/>
            <p:cNvSpPr txBox="1"/>
            <p:nvPr/>
          </p:nvSpPr>
          <p:spPr>
            <a:xfrm>
              <a:off x="2599245" y="3911653"/>
              <a:ext cx="29296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i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x</a:t>
              </a:r>
              <a:endParaRPr/>
            </a:p>
          </p:txBody>
        </p:sp>
        <p:sp>
          <p:nvSpPr>
            <p:cNvPr id="121" name="Google Shape;121;p4"/>
            <p:cNvSpPr txBox="1"/>
            <p:nvPr/>
          </p:nvSpPr>
          <p:spPr>
            <a:xfrm>
              <a:off x="3257125" y="3268949"/>
              <a:ext cx="29296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 i="1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x</a:t>
              </a:r>
              <a:endParaRPr/>
            </a:p>
          </p:txBody>
        </p:sp>
      </p:grpSp>
      <p:sp>
        <p:nvSpPr>
          <p:cNvPr id="122" name="Google Shape;122;p4"/>
          <p:cNvSpPr txBox="1"/>
          <p:nvPr/>
        </p:nvSpPr>
        <p:spPr>
          <a:xfrm>
            <a:off x="3573023" y="3102957"/>
            <a:ext cx="29296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i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123" name="Google Shape;123;p4"/>
          <p:cNvSpPr/>
          <p:nvPr/>
        </p:nvSpPr>
        <p:spPr>
          <a:xfrm>
            <a:off x="2892210" y="3638281"/>
            <a:ext cx="973778" cy="88116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fr-FR" sz="1800" baseline="30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21" name="ZoneTexte 20"/>
          <p:cNvSpPr txBox="1"/>
          <p:nvPr/>
        </p:nvSpPr>
        <p:spPr>
          <a:xfrm>
            <a:off x="10472467" y="5029200"/>
            <a:ext cx="1604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C’est la figure du cours sur les identités remarquables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E51C2F-B1F6-4030-A744-AC1CCFCC4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Une méthode difficile et ancienne qui ne nous est plus familière…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0732" y="993022"/>
            <a:ext cx="5042769" cy="5678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35434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E51C2F-B1F6-4030-A744-AC1CCFCC4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…mais quelques succès quand même !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207" y="1629584"/>
            <a:ext cx="5411547" cy="3707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9736" y="1916503"/>
            <a:ext cx="5690738" cy="303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35434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"/>
          <p:cNvSpPr txBox="1">
            <a:spLocks noGrp="1"/>
          </p:cNvSpPr>
          <p:nvPr>
            <p:ph type="title"/>
          </p:nvPr>
        </p:nvSpPr>
        <p:spPr>
          <a:xfrm>
            <a:off x="172528" y="0"/>
            <a:ext cx="1191308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 sz="3600" b="1" dirty="0"/>
              <a:t>La méthode de démonstration par les lignes proportionnelles</a:t>
            </a:r>
            <a:endParaRPr sz="3600" b="1"/>
          </a:p>
        </p:txBody>
      </p:sp>
      <p:pic>
        <p:nvPicPr>
          <p:cNvPr id="183" name="Google Shape;18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680" y="2311558"/>
            <a:ext cx="4467860" cy="2905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94939" y="2177182"/>
            <a:ext cx="6897201" cy="3300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3303917" y="4701396"/>
            <a:ext cx="612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8" name="Accolade fermante 7"/>
          <p:cNvSpPr/>
          <p:nvPr/>
        </p:nvSpPr>
        <p:spPr>
          <a:xfrm rot="5400000">
            <a:off x="2441275" y="3528204"/>
            <a:ext cx="306240" cy="34893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2467155" y="5486399"/>
            <a:ext cx="310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476445" y="3778370"/>
            <a:ext cx="465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3603" y="2662136"/>
            <a:ext cx="5563673" cy="2671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672" y="861300"/>
            <a:ext cx="5976467" cy="58090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" name="Google Shape;212;p14"/>
          <p:cNvCxnSpPr/>
          <p:nvPr/>
        </p:nvCxnSpPr>
        <p:spPr>
          <a:xfrm>
            <a:off x="1144464" y="4708540"/>
            <a:ext cx="4954795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3" name="Google Shape;213;p14"/>
          <p:cNvCxnSpPr/>
          <p:nvPr/>
        </p:nvCxnSpPr>
        <p:spPr>
          <a:xfrm>
            <a:off x="270704" y="5023500"/>
            <a:ext cx="4954795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4" name="Google Shape;214;p14"/>
          <p:cNvCxnSpPr/>
          <p:nvPr/>
        </p:nvCxnSpPr>
        <p:spPr>
          <a:xfrm>
            <a:off x="291024" y="6293500"/>
            <a:ext cx="3330837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5" name="Google Shape;215;p14"/>
          <p:cNvCxnSpPr/>
          <p:nvPr/>
        </p:nvCxnSpPr>
        <p:spPr>
          <a:xfrm>
            <a:off x="5147504" y="6029340"/>
            <a:ext cx="1022875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6" name="Google Shape;216;p14"/>
          <p:cNvSpPr txBox="1"/>
          <p:nvPr/>
        </p:nvSpPr>
        <p:spPr>
          <a:xfrm>
            <a:off x="8042246" y="4801683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217" name="Google Shape;217;p14"/>
          <p:cNvSpPr txBox="1"/>
          <p:nvPr/>
        </p:nvSpPr>
        <p:spPr>
          <a:xfrm>
            <a:off x="8165999" y="3957428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218" name="Google Shape;218;p14"/>
          <p:cNvSpPr txBox="1"/>
          <p:nvPr/>
        </p:nvSpPr>
        <p:spPr>
          <a:xfrm>
            <a:off x="7499154" y="4443298"/>
            <a:ext cx="34657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219" name="Google Shape;219;p14"/>
          <p:cNvSpPr/>
          <p:nvPr/>
        </p:nvSpPr>
        <p:spPr>
          <a:xfrm rot="7608458">
            <a:off x="8005271" y="2390303"/>
            <a:ext cx="380802" cy="2700984"/>
          </a:xfrm>
          <a:prstGeom prst="leftBrace">
            <a:avLst>
              <a:gd name="adj1" fmla="val 8333"/>
              <a:gd name="adj2" fmla="val 54102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4"/>
          <p:cNvSpPr txBox="1"/>
          <p:nvPr/>
        </p:nvSpPr>
        <p:spPr>
          <a:xfrm>
            <a:off x="7995920" y="2911604"/>
            <a:ext cx="77296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x </a:t>
            </a:r>
            <a:r>
              <a:rPr lang="fr-FR" sz="24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  <p:sp>
        <p:nvSpPr>
          <p:cNvPr id="14" name="Google Shape;107;p4"/>
          <p:cNvSpPr txBox="1">
            <a:spLocks/>
          </p:cNvSpPr>
          <p:nvPr/>
        </p:nvSpPr>
        <p:spPr>
          <a:xfrm>
            <a:off x="189781" y="114958"/>
            <a:ext cx="11852694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 origines de cette méthode : Descartes (Géométrie, 1637)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894" y="2177166"/>
            <a:ext cx="7959264" cy="3147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94882" y="2167838"/>
            <a:ext cx="2980174" cy="3587504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5"/>
          <p:cNvSpPr txBox="1"/>
          <p:nvPr/>
        </p:nvSpPr>
        <p:spPr>
          <a:xfrm>
            <a:off x="2415654" y="5638122"/>
            <a:ext cx="1550873" cy="80791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29" name="Google Shape;229;p15"/>
          <p:cNvSpPr txBox="1"/>
          <p:nvPr/>
        </p:nvSpPr>
        <p:spPr>
          <a:xfrm>
            <a:off x="5512204" y="5558003"/>
            <a:ext cx="2795034" cy="96815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7" name="Google Shape;107;p4"/>
          <p:cNvSpPr txBox="1">
            <a:spLocks/>
          </p:cNvSpPr>
          <p:nvPr/>
        </p:nvSpPr>
        <p:spPr>
          <a:xfrm>
            <a:off x="189781" y="114958"/>
            <a:ext cx="11852694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4400"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 origines de cette méthode : Euclide (</a:t>
            </a:r>
            <a:r>
              <a:rPr lang="fr-FR" sz="3600" b="1" i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Eléments</a:t>
            </a:r>
            <a:r>
              <a:rPr lang="fr-FR" sz="36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VI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384875" y="5848709"/>
            <a:ext cx="2441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>
                    <a:lumMod val="50000"/>
                  </a:schemeClr>
                </a:solidFill>
              </a:rPr>
              <a:t>Théorème de Thalès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"/>
          <p:cNvSpPr txBox="1">
            <a:spLocks noGrp="1"/>
          </p:cNvSpPr>
          <p:nvPr>
            <p:ph type="title"/>
          </p:nvPr>
        </p:nvSpPr>
        <p:spPr>
          <a:xfrm>
            <a:off x="172528" y="0"/>
            <a:ext cx="1191308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 sz="3600" b="1" dirty="0"/>
              <a:t>Encore une méthode difficile…</a:t>
            </a:r>
            <a:br>
              <a:rPr lang="fr-FR" sz="3600" b="1" dirty="0"/>
            </a:br>
            <a:endParaRPr sz="3600" b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718" y="893193"/>
            <a:ext cx="6884957" cy="5536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ZoneTexte 10"/>
          <p:cNvSpPr txBox="1"/>
          <p:nvPr/>
        </p:nvSpPr>
        <p:spPr>
          <a:xfrm>
            <a:off x="6935638" y="1086928"/>
            <a:ext cx="234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Segment unité : u=?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"/>
          <p:cNvSpPr txBox="1">
            <a:spLocks noGrp="1"/>
          </p:cNvSpPr>
          <p:nvPr>
            <p:ph type="title"/>
          </p:nvPr>
        </p:nvSpPr>
        <p:spPr>
          <a:xfrm>
            <a:off x="172528" y="0"/>
            <a:ext cx="1191308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fr-FR" sz="3600" b="1" dirty="0"/>
              <a:t>…des réussites aussi.</a:t>
            </a:r>
            <a:br>
              <a:rPr lang="fr-FR" sz="3600" b="1" dirty="0"/>
            </a:br>
            <a:endParaRPr sz="3600" b="1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494" y="833348"/>
            <a:ext cx="5943600" cy="546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1891" y="820229"/>
            <a:ext cx="5213306" cy="4070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BCE848-6C78-4AED-8958-B041DDE82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La méthode de démonstration par l’algèbre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E928EF25-87DF-4671-B1CE-8156CF7A9DB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199" y="1825625"/>
                <a:ext cx="6148527" cy="4667250"/>
              </a:xfrm>
            </p:spPr>
            <p:txBody>
              <a:bodyPr>
                <a:normAutofit/>
              </a:bodyPr>
              <a:lstStyle/>
              <a:p>
                <a:r>
                  <a:rPr lang="fr-FR" dirty="0"/>
                  <a:t>Différences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dirty="0"/>
                  <a:t>et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br>
                  <a:rPr lang="fr-FR" dirty="0"/>
                </a:br>
                <a:endParaRPr lang="fr-FR" dirty="0"/>
              </a:p>
              <a:p>
                <a:r>
                  <a:rPr lang="fr-FR" dirty="0"/>
                  <a:t>Soit 	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1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dirty="0"/>
                  <a:t>et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r-FR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fr-FR" dirty="0"/>
              </a:p>
              <a:p>
                <a:r>
                  <a:rPr lang="fr-FR" dirty="0"/>
                  <a:t>Ou encore </a:t>
                </a:r>
                <a14:m>
                  <m:oMath xmlns:m="http://schemas.openxmlformats.org/officeDocument/2006/math">
                    <m:r>
                      <a:rPr lang="fr-FR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fr-FR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dirty="0"/>
                  <a:t>et </a:t>
                </a:r>
                <a14:m>
                  <m:oMath xmlns:m="http://schemas.openxmlformats.org/officeDocument/2006/math">
                    <m:r>
                      <a:rPr lang="fr-FR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).</m:t>
                    </m:r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fr-FR" dirty="0"/>
              </a:p>
              <a:p>
                <a:r>
                  <a:rPr lang="fr-FR" dirty="0"/>
                  <a:t>Pour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fr-FR" dirty="0"/>
                  <a:t> le signe est celui de</a:t>
                </a:r>
                <a14:m>
                  <m:oMath xmlns:m="http://schemas.openxmlformats.org/officeDocument/2006/math">
                    <m:r>
                      <a:rPr lang="fr-FR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fr-FR" dirty="0"/>
                  <a:t> dans les deux cas </a:t>
                </a:r>
              </a:p>
              <a:p>
                <a:r>
                  <a:rPr lang="fr-FR" dirty="0"/>
                  <a:t>D’où le résultat…</a:t>
                </a:r>
              </a:p>
              <a:p>
                <a:r>
                  <a:rPr lang="fr-FR" dirty="0">
                    <a:solidFill>
                      <a:schemeClr val="bg1">
                        <a:lumMod val="50000"/>
                      </a:schemeClr>
                    </a:solidFill>
                  </a:rPr>
                  <a:t>Variante: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fr-FR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).</m:t>
                    </m:r>
                    <m:r>
                      <a:rPr lang="fr-FR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br>
                  <a:rPr lang="fr-FR" dirty="0"/>
                </a:br>
                <a:r>
                  <a:rPr lang="fr-FR" dirty="0">
                    <a:solidFill>
                      <a:schemeClr val="bg1">
                        <a:lumMod val="50000"/>
                      </a:schemeClr>
                    </a:solidFill>
                  </a:rPr>
                  <a:t>le signe du 2</a:t>
                </a:r>
                <a:r>
                  <a:rPr lang="fr-FR" baseline="30000" dirty="0">
                    <a:solidFill>
                      <a:schemeClr val="bg1">
                        <a:lumMod val="50000"/>
                      </a:schemeClr>
                    </a:solidFill>
                  </a:rPr>
                  <a:t>nd</a:t>
                </a:r>
                <a:r>
                  <a:rPr lang="fr-FR" dirty="0">
                    <a:solidFill>
                      <a:schemeClr val="bg1">
                        <a:lumMod val="50000"/>
                      </a:schemeClr>
                    </a:solidFill>
                  </a:rPr>
                  <a:t> se déduit de celui du 1er</a:t>
                </a: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928EF25-87DF-4671-B1CE-8156CF7A9D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199" y="1825625"/>
                <a:ext cx="6148527" cy="4667250"/>
              </a:xfrm>
              <a:blipFill>
                <a:blip r:embed="rId2"/>
                <a:stretch>
                  <a:fillRect l="-1685" t="-2089" r="-11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id="{0C011BFD-D3A0-42BA-960B-F983E0E3B32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7084380" y="1825625"/>
                <a:ext cx="4776187" cy="4667250"/>
              </a:xfrm>
            </p:spPr>
            <p:txBody>
              <a:bodyPr>
                <a:normAutofit/>
              </a:bodyPr>
              <a:lstStyle/>
              <a:p>
                <a:r>
                  <a:rPr lang="fr-FR" dirty="0"/>
                  <a:t>Former la différence pour étudier son signe </a:t>
                </a:r>
                <a:r>
                  <a:rPr lang="fr-FR" b="1" dirty="0"/>
                  <a:t>(th)</a:t>
                </a:r>
              </a:p>
              <a:p>
                <a:r>
                  <a:rPr lang="fr-FR" dirty="0"/>
                  <a:t>Définition de la </a:t>
                </a:r>
                <a:r>
                  <a:rPr lang="fr-FR" b="1" dirty="0"/>
                  <a:t>puissance</a:t>
                </a:r>
              </a:p>
              <a:p>
                <a:r>
                  <a:rPr lang="fr-FR" b="1" dirty="0"/>
                  <a:t>Factorisation</a:t>
                </a:r>
                <a:r>
                  <a:rPr lang="fr-FR" dirty="0"/>
                  <a:t> par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𝑜𝑢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fr-FR" dirty="0"/>
              </a:p>
              <a:p>
                <a:r>
                  <a:rPr lang="fr-FR" dirty="0"/>
                  <a:t>Permet d’appliquer la </a:t>
                </a:r>
                <a:r>
                  <a:rPr lang="fr-FR" b="1" dirty="0"/>
                  <a:t>règle des signes </a:t>
                </a:r>
                <a:r>
                  <a:rPr lang="fr-FR" dirty="0"/>
                  <a:t>(d’un produit)</a:t>
                </a:r>
              </a:p>
              <a:p>
                <a:r>
                  <a:rPr lang="fr-FR" dirty="0"/>
                  <a:t>Étudier le signe de </a:t>
                </a: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fr-FR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fr-FR" dirty="0"/>
                  <a:t> revient à comparer </a:t>
                </a:r>
                <a14:m>
                  <m:oMath xmlns:m="http://schemas.openxmlformats.org/officeDocument/2006/math">
                    <m:r>
                      <a:rPr lang="fr-FR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r-FR" dirty="0">
                    <a:solidFill>
                      <a:schemeClr val="tx1"/>
                    </a:solidFill>
                  </a:rPr>
                  <a:t> à </a:t>
                </a:r>
                <a14:m>
                  <m:oMath xmlns:m="http://schemas.openxmlformats.org/officeDocument/2006/math">
                    <m:r>
                      <a:rPr lang="fr-FR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b="1" dirty="0"/>
                  <a:t>(th)</a:t>
                </a:r>
              </a:p>
            </p:txBody>
          </p:sp>
        </mc:Choice>
        <mc:Fallback xmlns="">
          <p:sp>
            <p:nvSpPr>
              <p:cNvPr id="4" name="Espace réservé du contenu 3">
                <a:extLst>
                  <a:ext uri="{FF2B5EF4-FFF2-40B4-BE49-F238E27FC236}">
                    <a16:creationId xmlns:a16="http://schemas.microsoft.com/office/drawing/2014/main" xmlns="" id="{0C011BFD-D3A0-42BA-960B-F983E0E3B3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7084380" y="1825625"/>
                <a:ext cx="4776187" cy="4667250"/>
              </a:xfrm>
              <a:blipFill>
                <a:blip r:embed="rId3"/>
                <a:stretch>
                  <a:fillRect l="-2296" t="-20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3A19E9D2-9F36-4180-8A66-DA00C82FC245}"/>
              </a:ext>
            </a:extLst>
          </p:cNvPr>
          <p:cNvSpPr txBox="1"/>
          <p:nvPr/>
        </p:nvSpPr>
        <p:spPr>
          <a:xfrm>
            <a:off x="7035552" y="1823708"/>
            <a:ext cx="4873841" cy="43443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2FBECB-F560-442B-B37D-F989446F9F3E}"/>
              </a:ext>
            </a:extLst>
          </p:cNvPr>
          <p:cNvSpPr txBox="1"/>
          <p:nvPr/>
        </p:nvSpPr>
        <p:spPr>
          <a:xfrm>
            <a:off x="7420825" y="5706399"/>
            <a:ext cx="443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rgbClr val="FF0000"/>
                </a:solidFill>
              </a:rPr>
              <a:t>Eléments d’une théorie algébrique</a:t>
            </a:r>
          </a:p>
        </p:txBody>
      </p:sp>
    </p:spTree>
    <p:extLst>
      <p:ext uri="{BB962C8B-B14F-4D97-AF65-F5344CB8AC3E}">
        <p14:creationId xmlns:p14="http://schemas.microsoft.com/office/powerpoint/2010/main" val="13234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83FF6A-5BD8-472F-8572-7EF6CFF5A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44" y="150920"/>
            <a:ext cx="11947584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Les origines de cette méthode : </a:t>
            </a:r>
            <a:r>
              <a:rPr lang="fr-FR" sz="3600" b="1" dirty="0" err="1"/>
              <a:t>Viète</a:t>
            </a:r>
            <a:r>
              <a:rPr lang="fr-FR" sz="3600" b="1" dirty="0"/>
              <a:t> (1540 – 1603) , </a:t>
            </a:r>
            <a:r>
              <a:rPr lang="fr-FR" sz="3600" b="1" i="1" dirty="0"/>
              <a:t>Art Analytique </a:t>
            </a:r>
            <a:r>
              <a:rPr lang="fr-FR" sz="3600" b="1" dirty="0"/>
              <a:t>(1591)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3F894F-C356-4F16-B28D-9C2DD89DF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262" y="1801897"/>
            <a:ext cx="5548545" cy="4665795"/>
          </a:xfrm>
        </p:spPr>
        <p:txBody>
          <a:bodyPr>
            <a:normAutofit lnSpcReduction="10000"/>
          </a:bodyPr>
          <a:lstStyle/>
          <a:p>
            <a:endParaRPr lang="fr-FR" dirty="0"/>
          </a:p>
          <a:p>
            <a:r>
              <a:rPr lang="fr-FR" dirty="0"/>
              <a:t>Fondation d’un </a:t>
            </a:r>
            <a:r>
              <a:rPr lang="fr-FR" b="1" dirty="0"/>
              <a:t>art d’invention </a:t>
            </a:r>
            <a:r>
              <a:rPr lang="fr-FR" dirty="0"/>
              <a:t>général en mathématique</a:t>
            </a:r>
          </a:p>
          <a:p>
            <a:r>
              <a:rPr lang="fr-FR" dirty="0"/>
              <a:t>… appuyée sur une nouvelle algèbre générale ou « calcul des espèces» = </a:t>
            </a:r>
            <a:r>
              <a:rPr lang="fr-FR" b="1" dirty="0"/>
              <a:t>calcul sur des lettres </a:t>
            </a:r>
            <a:r>
              <a:rPr lang="fr-FR" dirty="0"/>
              <a:t>pour </a:t>
            </a:r>
            <a:r>
              <a:rPr lang="fr-FR" b="1" dirty="0"/>
              <a:t>toutes </a:t>
            </a:r>
            <a:r>
              <a:rPr lang="fr-FR" dirty="0"/>
              <a:t>les grandeurs, connues ou inconnues</a:t>
            </a:r>
          </a:p>
          <a:p>
            <a:r>
              <a:rPr lang="fr-FR" dirty="0"/>
              <a:t>Qui est fondée sur des </a:t>
            </a:r>
            <a:r>
              <a:rPr lang="fr-FR" b="1" dirty="0"/>
              <a:t>principes généraux</a:t>
            </a:r>
            <a:r>
              <a:rPr lang="fr-FR" dirty="0"/>
              <a:t>, qui en font une </a:t>
            </a:r>
            <a:r>
              <a:rPr lang="fr-FR" b="1" dirty="0"/>
              <a:t>théorie démonstrative, </a:t>
            </a:r>
            <a:r>
              <a:rPr lang="fr-FR" dirty="0">
                <a:solidFill>
                  <a:srgbClr val="FF0000"/>
                </a:solidFill>
              </a:rPr>
              <a:t>comme celle d’Euclide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467E95B-FBCA-4732-9458-1B6F227CD478}"/>
              </a:ext>
            </a:extLst>
          </p:cNvPr>
          <p:cNvGrpSpPr/>
          <p:nvPr/>
        </p:nvGrpSpPr>
        <p:grpSpPr>
          <a:xfrm>
            <a:off x="204186" y="1908699"/>
            <a:ext cx="6079237" cy="4474266"/>
            <a:chOff x="204186" y="1908699"/>
            <a:chExt cx="6079237" cy="447426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49D8111-A4F5-4E8A-BD63-DE86EF27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4403" y="2031627"/>
              <a:ext cx="5919020" cy="435133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B252E01-170B-4892-86EE-4251215DB5DF}"/>
                </a:ext>
              </a:extLst>
            </p:cNvPr>
            <p:cNvSpPr/>
            <p:nvPr/>
          </p:nvSpPr>
          <p:spPr>
            <a:xfrm>
              <a:off x="204186" y="1908699"/>
              <a:ext cx="2982897" cy="4882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8716467C-B862-401C-A24B-840D8BEFE9A6}"/>
              </a:ext>
            </a:extLst>
          </p:cNvPr>
          <p:cNvCxnSpPr/>
          <p:nvPr/>
        </p:nvCxnSpPr>
        <p:spPr>
          <a:xfrm>
            <a:off x="497150" y="3258105"/>
            <a:ext cx="559885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FAFCA87D-AAAB-4953-AB0B-3744B95030FA}"/>
              </a:ext>
            </a:extLst>
          </p:cNvPr>
          <p:cNvCxnSpPr>
            <a:cxnSpLocks/>
          </p:cNvCxnSpPr>
          <p:nvPr/>
        </p:nvCxnSpPr>
        <p:spPr>
          <a:xfrm>
            <a:off x="497150" y="3747856"/>
            <a:ext cx="80786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B4D4378-C00C-4983-83AC-A80B53091AC3}"/>
              </a:ext>
            </a:extLst>
          </p:cNvPr>
          <p:cNvCxnSpPr>
            <a:cxnSpLocks/>
          </p:cNvCxnSpPr>
          <p:nvPr/>
        </p:nvCxnSpPr>
        <p:spPr>
          <a:xfrm>
            <a:off x="1466296" y="4165107"/>
            <a:ext cx="469480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6DD0C307-6649-4E92-B5B3-F236AD8F3179}"/>
              </a:ext>
            </a:extLst>
          </p:cNvPr>
          <p:cNvCxnSpPr>
            <a:cxnSpLocks/>
          </p:cNvCxnSpPr>
          <p:nvPr/>
        </p:nvCxnSpPr>
        <p:spPr>
          <a:xfrm>
            <a:off x="464598" y="4592722"/>
            <a:ext cx="563140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C383AFEB-4F06-4A81-9B2A-BFD0A4CAB351}"/>
              </a:ext>
            </a:extLst>
          </p:cNvPr>
          <p:cNvSpPr/>
          <p:nvPr/>
        </p:nvSpPr>
        <p:spPr>
          <a:xfrm rot="21071476">
            <a:off x="6196195" y="2743199"/>
            <a:ext cx="453180" cy="35510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53CDA741-C707-4EF6-ACDB-2F5BE6C4F8B7}"/>
              </a:ext>
            </a:extLst>
          </p:cNvPr>
          <p:cNvSpPr/>
          <p:nvPr/>
        </p:nvSpPr>
        <p:spPr>
          <a:xfrm rot="2247344">
            <a:off x="6217049" y="4651960"/>
            <a:ext cx="453180" cy="355107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161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F8D71F95-6108-477C-9A3B-1D3909F72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8554" y="1825625"/>
            <a:ext cx="5246704" cy="4351338"/>
          </a:xfrm>
        </p:spPr>
        <p:txBody>
          <a:bodyPr/>
          <a:lstStyle/>
          <a:p>
            <a:r>
              <a:rPr lang="fr-FR" dirty="0"/>
              <a:t>L’algèbre générale permet une </a:t>
            </a:r>
            <a:r>
              <a:rPr lang="fr-FR" b="1" dirty="0"/>
              <a:t>théorie générale du signe des fonctions </a:t>
            </a:r>
            <a:r>
              <a:rPr lang="fr-FR" dirty="0"/>
              <a:t>(ici du « trinôme du second degré » que vous étudierez l’an prochain)</a:t>
            </a:r>
          </a:p>
          <a:p>
            <a:r>
              <a:rPr lang="fr-FR" dirty="0"/>
              <a:t>L’esprit reste fondamentalement celui de </a:t>
            </a:r>
            <a:r>
              <a:rPr lang="fr-FR" dirty="0" err="1"/>
              <a:t>Viète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D2F6BD-188E-489D-BB05-5E089DE7C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937" y="724618"/>
            <a:ext cx="5069171" cy="613338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137D98B-38DD-4243-9220-AF5A86ECCBB2}"/>
              </a:ext>
            </a:extLst>
          </p:cNvPr>
          <p:cNvSpPr/>
          <p:nvPr/>
        </p:nvSpPr>
        <p:spPr>
          <a:xfrm>
            <a:off x="2787923" y="1144130"/>
            <a:ext cx="1393794" cy="301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0BE68D-ABBC-41C5-A877-0FB48EA2A3DF}"/>
              </a:ext>
            </a:extLst>
          </p:cNvPr>
          <p:cNvSpPr/>
          <p:nvPr/>
        </p:nvSpPr>
        <p:spPr>
          <a:xfrm>
            <a:off x="3224157" y="2317330"/>
            <a:ext cx="1907219" cy="4559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334B86-4042-4D1C-89D8-38EF7FA19880}"/>
              </a:ext>
            </a:extLst>
          </p:cNvPr>
          <p:cNvSpPr/>
          <p:nvPr/>
        </p:nvSpPr>
        <p:spPr>
          <a:xfrm>
            <a:off x="3450314" y="3765431"/>
            <a:ext cx="1393794" cy="301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59B73B-FC16-4995-863B-9BC4586077A8}"/>
              </a:ext>
            </a:extLst>
          </p:cNvPr>
          <p:cNvSpPr/>
          <p:nvPr/>
        </p:nvSpPr>
        <p:spPr>
          <a:xfrm>
            <a:off x="3305814" y="5482602"/>
            <a:ext cx="1765175" cy="301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B5910425-C327-45E4-BEE6-8B068E6AE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128" y="4855233"/>
            <a:ext cx="5903343" cy="1347580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2483FF6A-5BD8-472F-8572-7EF6CFF5A0B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9977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Les origines de cette méthode : Borel (1871 – 1956) , </a:t>
            </a:r>
            <a:r>
              <a:rPr kumimoji="0" lang="fr-FR" sz="35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Algèbre</a:t>
            </a:r>
            <a:r>
              <a:rPr kumimoji="0" lang="fr-FR" sz="3500" b="1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fr-FR" sz="35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(1903)</a:t>
            </a:r>
          </a:p>
        </p:txBody>
      </p:sp>
    </p:spTree>
    <p:extLst>
      <p:ext uri="{BB962C8B-B14F-4D97-AF65-F5344CB8AC3E}">
        <p14:creationId xmlns:p14="http://schemas.microsoft.com/office/powerpoint/2010/main" val="3268889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DB89DE-4A49-4A27-88B9-9ED16AC5D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Pourquoi cette méthode est celle que nous privilégions aujourd’hui?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233B04-8BAB-4823-8F88-75CE39CBE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50383"/>
          </a:xfrm>
        </p:spPr>
        <p:txBody>
          <a:bodyPr>
            <a:normAutofit/>
          </a:bodyPr>
          <a:lstStyle/>
          <a:p>
            <a:r>
              <a:rPr lang="fr-FR" dirty="0"/>
              <a:t>Les lettres sont toutes </a:t>
            </a:r>
            <a:r>
              <a:rPr lang="fr-FR" b="1" dirty="0"/>
              <a:t>générales</a:t>
            </a:r>
            <a:r>
              <a:rPr lang="fr-FR" dirty="0"/>
              <a:t>: elle représentent tout nombre ou toute grandeur </a:t>
            </a:r>
            <a:r>
              <a:rPr lang="fr-FR" b="1" dirty="0"/>
              <a:t>à votre choix</a:t>
            </a:r>
            <a:r>
              <a:rPr lang="fr-FR" dirty="0"/>
              <a:t> </a:t>
            </a:r>
          </a:p>
          <a:p>
            <a:r>
              <a:rPr lang="fr-FR" dirty="0"/>
              <a:t>En général, ces démonstrations algébriques sont adaptées aux </a:t>
            </a:r>
            <a:r>
              <a:rPr lang="fr-FR" b="1" dirty="0"/>
              <a:t>raisonnements analytiques</a:t>
            </a:r>
            <a:r>
              <a:rPr lang="fr-FR" dirty="0"/>
              <a:t>, </a:t>
            </a:r>
            <a:r>
              <a:rPr lang="fr-FR" dirty="0">
                <a:solidFill>
                  <a:schemeClr val="accent1"/>
                </a:solidFill>
              </a:rPr>
              <a:t>qui permettent de réduire des problèmes complexes à des problèmes simples et connus.</a:t>
            </a:r>
          </a:p>
        </p:txBody>
      </p:sp>
    </p:spTree>
    <p:extLst>
      <p:ext uri="{BB962C8B-B14F-4D97-AF65-F5344CB8AC3E}">
        <p14:creationId xmlns:p14="http://schemas.microsoft.com/office/powerpoint/2010/main" val="2831968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DB89DE-4A49-4A27-88B9-9ED16AC5D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/>
              <a:t>BILAN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233B04-8BAB-4823-8F88-75CE39CBE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7488"/>
            <a:ext cx="10515600" cy="4850383"/>
          </a:xfrm>
        </p:spPr>
        <p:txBody>
          <a:bodyPr>
            <a:normAutofit/>
          </a:bodyPr>
          <a:lstStyle/>
          <a:p>
            <a:r>
              <a:rPr lang="fr-FR" dirty="0"/>
              <a:t>Les concepts que vous avez utilisés ont été le fruit d’une lente élaboration dans l’histoire des mathématiques (de -300 à 1903, plus de 2000 ans de recherches et de découvertes)</a:t>
            </a:r>
          </a:p>
          <a:p>
            <a:r>
              <a:rPr lang="fr-FR" dirty="0"/>
              <a:t>Les méthodes les plus anciennes vous semblent les plus difficiles parce qu’elles correspondent à des modes de raisonnement et de pensée qui ne nous sont plus familiers.</a:t>
            </a:r>
          </a:p>
          <a:p>
            <a:r>
              <a:rPr lang="fr-FR" dirty="0"/>
              <a:t>La plupart des mathématiciens qui vous ont fourni des méthodes n’auraient pas pu se poser le problème que vous avez tenté de résoudre. En effet, le « monde des fonctions » n’apparaît qu’au 18</a:t>
            </a:r>
            <a:r>
              <a:rPr lang="fr-FR" baseline="30000" dirty="0"/>
              <a:t>ème</a:t>
            </a:r>
            <a:r>
              <a:rPr lang="fr-FR" dirty="0"/>
              <a:t> siècle et les représentations graphiques aux 19</a:t>
            </a:r>
            <a:r>
              <a:rPr lang="fr-FR" baseline="30000" dirty="0"/>
              <a:t>ème</a:t>
            </a:r>
            <a:r>
              <a:rPr lang="fr-FR" dirty="0"/>
              <a:t> et 20</a:t>
            </a:r>
            <a:r>
              <a:rPr lang="fr-FR" baseline="30000" dirty="0"/>
              <a:t>ème</a:t>
            </a:r>
            <a:r>
              <a:rPr lang="fr-FR" dirty="0"/>
              <a:t> siècles.</a:t>
            </a:r>
          </a:p>
        </p:txBody>
      </p:sp>
    </p:spTree>
    <p:extLst>
      <p:ext uri="{BB962C8B-B14F-4D97-AF65-F5344CB8AC3E}">
        <p14:creationId xmlns:p14="http://schemas.microsoft.com/office/powerpoint/2010/main" val="28319685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4251</TotalTime>
  <Words>1335</Words>
  <Application>Microsoft Macintosh PowerPoint</Application>
  <PresentationFormat>Grand écran</PresentationFormat>
  <Paragraphs>110</Paragraphs>
  <Slides>20</Slides>
  <Notes>6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  <vt:variant>
        <vt:lpstr>Diaporamas personnalisés</vt:lpstr>
      </vt:variant>
      <vt:variant>
        <vt:i4>5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Wingdings</vt:lpstr>
      <vt:lpstr>Thème Office</vt:lpstr>
      <vt:lpstr>Avertissement</vt:lpstr>
      <vt:lpstr>Le jeu des démonstrations bigarrées pour étudier la position relative des courbes d’équations y=x, y=x² et y=x3</vt:lpstr>
      <vt:lpstr>Une conjecture graphique pour « traduire » le problème</vt:lpstr>
      <vt:lpstr>Trois démonstrations différentes du même résultat dans l’année !</vt:lpstr>
      <vt:lpstr>Le point commun à toutes les méthodes: la définition des puissances</vt:lpstr>
      <vt:lpstr>Les origines de cette définition: chez Descartes (1596 – 1650) et chez les auteurs médiévaux ou Renaissants</vt:lpstr>
      <vt:lpstr>La méthode de démonstration par les aires</vt:lpstr>
      <vt:lpstr>Les origines de cette méthode : Euclide (3ème siècle av. J.-C.) et Al-Khwarizmi (9ème siècle)</vt:lpstr>
      <vt:lpstr>Une méthode difficile et ancienne qui ne nous est plus familière…</vt:lpstr>
      <vt:lpstr>…mais quelques succès quand même !</vt:lpstr>
      <vt:lpstr>La méthode de démonstration par les lignes proportionnelles</vt:lpstr>
      <vt:lpstr>Présentation PowerPoint</vt:lpstr>
      <vt:lpstr>Présentation PowerPoint</vt:lpstr>
      <vt:lpstr>Encore une méthode difficile… </vt:lpstr>
      <vt:lpstr>…des réussites aussi. </vt:lpstr>
      <vt:lpstr>La méthode de démonstration par l’algèbre</vt:lpstr>
      <vt:lpstr>Les origines de cette méthode : Viète (1540 – 1603) , Art Analytique (1591)</vt:lpstr>
      <vt:lpstr>Présentation PowerPoint</vt:lpstr>
      <vt:lpstr>Pourquoi cette méthode est celle que nous privilégions aujourd’hui? </vt:lpstr>
      <vt:lpstr>BILAN</vt:lpstr>
      <vt:lpstr>DEF PUISSANCE</vt:lpstr>
      <vt:lpstr>LIGNES PROP</vt:lpstr>
      <vt:lpstr>METHODE AIRES</vt:lpstr>
      <vt:lpstr>METHODE PROPORTION CONT</vt:lpstr>
      <vt:lpstr>METHODE ALGEBRIQUE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jeu des démonstrations bigarrées</dc:title>
  <dc:creator>Alain Bernard</dc:creator>
  <cp:lastModifiedBy>Frédéric LAURENT</cp:lastModifiedBy>
  <cp:revision>73</cp:revision>
  <dcterms:created xsi:type="dcterms:W3CDTF">2021-06-12T12:10:47Z</dcterms:created>
  <dcterms:modified xsi:type="dcterms:W3CDTF">2024-09-20T12:47:38Z</dcterms:modified>
</cp:coreProperties>
</file>